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256" r:id="rId4"/>
    <p:sldId id="351" r:id="rId5"/>
    <p:sldId id="361" r:id="rId6"/>
    <p:sldId id="349" r:id="rId7"/>
    <p:sldId id="363" r:id="rId8"/>
    <p:sldId id="352" r:id="rId9"/>
    <p:sldId id="362" r:id="rId10"/>
    <p:sldId id="353" r:id="rId11"/>
    <p:sldId id="354" r:id="rId12"/>
    <p:sldId id="371" r:id="rId13"/>
    <p:sldId id="372" r:id="rId14"/>
    <p:sldId id="355" r:id="rId15"/>
    <p:sldId id="356" r:id="rId16"/>
    <p:sldId id="283" r:id="rId17"/>
    <p:sldId id="357" r:id="rId18"/>
    <p:sldId id="358" r:id="rId19"/>
    <p:sldId id="359" r:id="rId20"/>
    <p:sldId id="370" r:id="rId21"/>
    <p:sldId id="284" r:id="rId22"/>
    <p:sldId id="369" r:id="rId23"/>
    <p:sldId id="330" r:id="rId24"/>
    <p:sldId id="366" r:id="rId25"/>
    <p:sldId id="367" r:id="rId26"/>
    <p:sldId id="368" r:id="rId27"/>
    <p:sldId id="32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#1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C4CF62-EE41-48FE-9A7D-CB8897FC3A33}" type="doc">
      <dgm:prSet loTypeId="urn:microsoft.com/office/officeart/2005/8/layout/list1#1" loCatId="list" qsTypeId="urn:microsoft.com/office/officeart/2005/8/quickstyle/simple1#1" qsCatId="simple" csTypeId="urn:microsoft.com/office/officeart/2005/8/colors/colorful2#1" csCatId="colorful" phldr="1"/>
      <dgm:spPr/>
      <dgm:t>
        <a:bodyPr/>
        <a:lstStyle/>
        <a:p>
          <a:endParaRPr lang="uk-UA"/>
        </a:p>
      </dgm:t>
    </dgm:pt>
    <dgm:pt modelId="{07EC99BD-86D3-4A52-9A6C-5D00236C0D2A}">
      <dgm:prSet phldrT="[Текст]"/>
      <dgm:spPr/>
      <dgm:t>
        <a:bodyPr/>
        <a:lstStyle/>
        <a:p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Проведено педрад - 10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331EDC6-18D6-441E-84E5-C190E802AE80}" type="parTrans" cxnId="{CC99CBA1-E9B6-44B6-820A-7BD2EB354421}">
      <dgm:prSet/>
      <dgm:spPr/>
      <dgm:t>
        <a:bodyPr/>
        <a:lstStyle/>
        <a:p>
          <a:endParaRPr lang="uk-UA"/>
        </a:p>
      </dgm:t>
    </dgm:pt>
    <dgm:pt modelId="{BA9546DF-359A-475C-9819-7F392F1D8252}" type="sibTrans" cxnId="{CC99CBA1-E9B6-44B6-820A-7BD2EB354421}">
      <dgm:prSet/>
      <dgm:spPr/>
      <dgm:t>
        <a:bodyPr/>
        <a:lstStyle/>
        <a:p>
          <a:endParaRPr lang="uk-UA"/>
        </a:p>
      </dgm:t>
    </dgm:pt>
    <dgm:pt modelId="{63C2F4CF-C750-4C42-BFD9-F95456B86F72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</a:rPr>
            <a:t>Розглянуто питань - 63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57EEFDAE-A9C3-411D-BEEF-838AE5A6A0C1}" type="parTrans" cxnId="{72C516D6-6444-41A4-8184-D73B681BA323}">
      <dgm:prSet/>
      <dgm:spPr/>
      <dgm:t>
        <a:bodyPr/>
        <a:lstStyle/>
        <a:p>
          <a:endParaRPr lang="uk-UA"/>
        </a:p>
      </dgm:t>
    </dgm:pt>
    <dgm:pt modelId="{EAE5822A-69B1-4C66-AC9D-E3AF94F05EC0}" type="sibTrans" cxnId="{72C516D6-6444-41A4-8184-D73B681BA323}">
      <dgm:prSet/>
      <dgm:spPr/>
      <dgm:t>
        <a:bodyPr/>
        <a:lstStyle/>
        <a:p>
          <a:endParaRPr lang="uk-UA"/>
        </a:p>
      </dgm:t>
    </dgm:pt>
    <dgm:pt modelId="{ACDD5074-6381-4BC4-8721-00C0E0C8A6A2}">
      <dgm:prSet phldrT="[Текст]"/>
      <dgm:spPr/>
      <dgm:t>
        <a:bodyPr/>
        <a:lstStyle/>
        <a:p>
          <a:r>
            <a:rPr lang="uk-UA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Прийнято управлінських рішень - 110</a:t>
          </a:r>
          <a:endParaRPr lang="uk-UA" dirty="0">
            <a:solidFill>
              <a:schemeClr val="tx1">
                <a:lumMod val="85000"/>
                <a:lumOff val="15000"/>
              </a:schemeClr>
            </a:solidFill>
          </a:endParaRPr>
        </a:p>
      </dgm:t>
    </dgm:pt>
    <dgm:pt modelId="{3FE6FDBC-10BD-479F-90EF-AF9151EE0FEE}" type="parTrans" cxnId="{C686BCC6-5132-4F90-B7C4-CDDFD7AB51A8}">
      <dgm:prSet/>
      <dgm:spPr/>
      <dgm:t>
        <a:bodyPr/>
        <a:lstStyle/>
        <a:p>
          <a:endParaRPr lang="uk-UA"/>
        </a:p>
      </dgm:t>
    </dgm:pt>
    <dgm:pt modelId="{D304D10B-C06D-4031-B049-B405153A760F}" type="sibTrans" cxnId="{C686BCC6-5132-4F90-B7C4-CDDFD7AB51A8}">
      <dgm:prSet/>
      <dgm:spPr/>
      <dgm:t>
        <a:bodyPr/>
        <a:lstStyle/>
        <a:p>
          <a:endParaRPr lang="uk-UA"/>
        </a:p>
      </dgm:t>
    </dgm:pt>
    <dgm:pt modelId="{9ABB14DA-59C7-42A5-8B80-7507E70617EB}" type="pres">
      <dgm:prSet presAssocID="{10C4CF62-EE41-48FE-9A7D-CB8897FC3A3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88B226E-1322-457A-A768-6544A94043CD}" type="pres">
      <dgm:prSet presAssocID="{07EC99BD-86D3-4A52-9A6C-5D00236C0D2A}" presName="parentLin" presStyleCnt="0"/>
      <dgm:spPr/>
    </dgm:pt>
    <dgm:pt modelId="{C66DEA7D-261A-4C70-9620-CB4FE7BC32C9}" type="pres">
      <dgm:prSet presAssocID="{07EC99BD-86D3-4A52-9A6C-5D00236C0D2A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80E71D25-4227-4CB9-9661-B647EEFC9116}" type="pres">
      <dgm:prSet presAssocID="{07EC99BD-86D3-4A52-9A6C-5D00236C0D2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2FE6C6-1CC1-4628-B765-AE421F5CEBA0}" type="pres">
      <dgm:prSet presAssocID="{07EC99BD-86D3-4A52-9A6C-5D00236C0D2A}" presName="negativeSpace" presStyleCnt="0"/>
      <dgm:spPr/>
    </dgm:pt>
    <dgm:pt modelId="{D13D933B-5FE3-4DE2-8568-681941556073}" type="pres">
      <dgm:prSet presAssocID="{07EC99BD-86D3-4A52-9A6C-5D00236C0D2A}" presName="childText" presStyleLbl="conFgAcc1" presStyleIdx="0" presStyleCnt="3">
        <dgm:presLayoutVars>
          <dgm:bulletEnabled val="1"/>
        </dgm:presLayoutVars>
      </dgm:prSet>
      <dgm:spPr/>
    </dgm:pt>
    <dgm:pt modelId="{240CE1D8-84BE-4A0A-AE2C-71398FD305D8}" type="pres">
      <dgm:prSet presAssocID="{BA9546DF-359A-475C-9819-7F392F1D8252}" presName="spaceBetweenRectangles" presStyleCnt="0"/>
      <dgm:spPr/>
    </dgm:pt>
    <dgm:pt modelId="{F57123C1-DD9D-4E20-9139-70D8CF5799CE}" type="pres">
      <dgm:prSet presAssocID="{63C2F4CF-C750-4C42-BFD9-F95456B86F72}" presName="parentLin" presStyleCnt="0"/>
      <dgm:spPr/>
    </dgm:pt>
    <dgm:pt modelId="{2FFBDD82-3AA9-417C-BC77-1EC6CB6F7D6E}" type="pres">
      <dgm:prSet presAssocID="{63C2F4CF-C750-4C42-BFD9-F95456B86F72}" presName="parentLeftMargin" presStyleLbl="node1" presStyleIdx="0" presStyleCnt="3"/>
      <dgm:spPr/>
      <dgm:t>
        <a:bodyPr/>
        <a:lstStyle/>
        <a:p>
          <a:endParaRPr lang="uk-UA"/>
        </a:p>
      </dgm:t>
    </dgm:pt>
    <dgm:pt modelId="{3286F872-B0EA-4CAA-AD65-27FFC06E8AA0}" type="pres">
      <dgm:prSet presAssocID="{63C2F4CF-C750-4C42-BFD9-F95456B86F7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97B0646-66A3-463A-9793-FD3EDC902CA6}" type="pres">
      <dgm:prSet presAssocID="{63C2F4CF-C750-4C42-BFD9-F95456B86F72}" presName="negativeSpace" presStyleCnt="0"/>
      <dgm:spPr/>
    </dgm:pt>
    <dgm:pt modelId="{3450296E-E1D6-4FD0-949E-147BB6439046}" type="pres">
      <dgm:prSet presAssocID="{63C2F4CF-C750-4C42-BFD9-F95456B86F72}" presName="childText" presStyleLbl="conFgAcc1" presStyleIdx="1" presStyleCnt="3">
        <dgm:presLayoutVars>
          <dgm:bulletEnabled val="1"/>
        </dgm:presLayoutVars>
      </dgm:prSet>
      <dgm:spPr/>
    </dgm:pt>
    <dgm:pt modelId="{A2788083-99A2-4380-864C-72CC61719737}" type="pres">
      <dgm:prSet presAssocID="{EAE5822A-69B1-4C66-AC9D-E3AF94F05EC0}" presName="spaceBetweenRectangles" presStyleCnt="0"/>
      <dgm:spPr/>
    </dgm:pt>
    <dgm:pt modelId="{797316AD-995B-41F9-B5F5-78C28A47D91B}" type="pres">
      <dgm:prSet presAssocID="{ACDD5074-6381-4BC4-8721-00C0E0C8A6A2}" presName="parentLin" presStyleCnt="0"/>
      <dgm:spPr/>
    </dgm:pt>
    <dgm:pt modelId="{84EDE54C-FDB0-42ED-B690-A7C79BC2EB1F}" type="pres">
      <dgm:prSet presAssocID="{ACDD5074-6381-4BC4-8721-00C0E0C8A6A2}" presName="parentLeftMargin" presStyleLbl="node1" presStyleIdx="1" presStyleCnt="3"/>
      <dgm:spPr/>
      <dgm:t>
        <a:bodyPr/>
        <a:lstStyle/>
        <a:p>
          <a:endParaRPr lang="uk-UA"/>
        </a:p>
      </dgm:t>
    </dgm:pt>
    <dgm:pt modelId="{B13D67B9-5B67-4738-9E2A-B6954645D5E0}" type="pres">
      <dgm:prSet presAssocID="{ACDD5074-6381-4BC4-8721-00C0E0C8A6A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3099A87-BD40-4466-A425-E645FF58D07C}" type="pres">
      <dgm:prSet presAssocID="{ACDD5074-6381-4BC4-8721-00C0E0C8A6A2}" presName="negativeSpace" presStyleCnt="0"/>
      <dgm:spPr/>
    </dgm:pt>
    <dgm:pt modelId="{65F306D5-FE9B-4DB5-B8BF-8D40DEA4A337}" type="pres">
      <dgm:prSet presAssocID="{ACDD5074-6381-4BC4-8721-00C0E0C8A6A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D147E0D-A8CA-41A8-99B3-2C6E197279A9}" type="presOf" srcId="{ACDD5074-6381-4BC4-8721-00C0E0C8A6A2}" destId="{84EDE54C-FDB0-42ED-B690-A7C79BC2EB1F}" srcOrd="0" destOrd="0" presId="urn:microsoft.com/office/officeart/2005/8/layout/list1#1"/>
    <dgm:cxn modelId="{72C516D6-6444-41A4-8184-D73B681BA323}" srcId="{10C4CF62-EE41-48FE-9A7D-CB8897FC3A33}" destId="{63C2F4CF-C750-4C42-BFD9-F95456B86F72}" srcOrd="1" destOrd="0" parTransId="{57EEFDAE-A9C3-411D-BEEF-838AE5A6A0C1}" sibTransId="{EAE5822A-69B1-4C66-AC9D-E3AF94F05EC0}"/>
    <dgm:cxn modelId="{6460C8E8-9558-460B-866E-EE9A93D8DCAA}" type="presOf" srcId="{63C2F4CF-C750-4C42-BFD9-F95456B86F72}" destId="{3286F872-B0EA-4CAA-AD65-27FFC06E8AA0}" srcOrd="1" destOrd="0" presId="urn:microsoft.com/office/officeart/2005/8/layout/list1#1"/>
    <dgm:cxn modelId="{077BD45C-7466-4D54-9E21-308EA24C0765}" type="presOf" srcId="{07EC99BD-86D3-4A52-9A6C-5D00236C0D2A}" destId="{80E71D25-4227-4CB9-9661-B647EEFC9116}" srcOrd="1" destOrd="0" presId="urn:microsoft.com/office/officeart/2005/8/layout/list1#1"/>
    <dgm:cxn modelId="{C686BCC6-5132-4F90-B7C4-CDDFD7AB51A8}" srcId="{10C4CF62-EE41-48FE-9A7D-CB8897FC3A33}" destId="{ACDD5074-6381-4BC4-8721-00C0E0C8A6A2}" srcOrd="2" destOrd="0" parTransId="{3FE6FDBC-10BD-479F-90EF-AF9151EE0FEE}" sibTransId="{D304D10B-C06D-4031-B049-B405153A760F}"/>
    <dgm:cxn modelId="{972348C9-611D-4169-865A-219121DC1A7C}" type="presOf" srcId="{ACDD5074-6381-4BC4-8721-00C0E0C8A6A2}" destId="{B13D67B9-5B67-4738-9E2A-B6954645D5E0}" srcOrd="1" destOrd="0" presId="urn:microsoft.com/office/officeart/2005/8/layout/list1#1"/>
    <dgm:cxn modelId="{CC99CBA1-E9B6-44B6-820A-7BD2EB354421}" srcId="{10C4CF62-EE41-48FE-9A7D-CB8897FC3A33}" destId="{07EC99BD-86D3-4A52-9A6C-5D00236C0D2A}" srcOrd="0" destOrd="0" parTransId="{5331EDC6-18D6-441E-84E5-C190E802AE80}" sibTransId="{BA9546DF-359A-475C-9819-7F392F1D8252}"/>
    <dgm:cxn modelId="{F5906415-E76A-4CE6-9C88-3BACD3BB94A5}" type="presOf" srcId="{07EC99BD-86D3-4A52-9A6C-5D00236C0D2A}" destId="{C66DEA7D-261A-4C70-9620-CB4FE7BC32C9}" srcOrd="0" destOrd="0" presId="urn:microsoft.com/office/officeart/2005/8/layout/list1#1"/>
    <dgm:cxn modelId="{74AC6074-4D2B-45B0-8022-694B419949D2}" type="presOf" srcId="{63C2F4CF-C750-4C42-BFD9-F95456B86F72}" destId="{2FFBDD82-3AA9-417C-BC77-1EC6CB6F7D6E}" srcOrd="0" destOrd="0" presId="urn:microsoft.com/office/officeart/2005/8/layout/list1#1"/>
    <dgm:cxn modelId="{74EEDB3C-69EC-4805-9AE3-E8D7504CD7E3}" type="presOf" srcId="{10C4CF62-EE41-48FE-9A7D-CB8897FC3A33}" destId="{9ABB14DA-59C7-42A5-8B80-7507E70617EB}" srcOrd="0" destOrd="0" presId="urn:microsoft.com/office/officeart/2005/8/layout/list1#1"/>
    <dgm:cxn modelId="{A6EB1002-AFB1-4FE1-88DE-343FC876266D}" type="presParOf" srcId="{9ABB14DA-59C7-42A5-8B80-7507E70617EB}" destId="{488B226E-1322-457A-A768-6544A94043CD}" srcOrd="0" destOrd="0" presId="urn:microsoft.com/office/officeart/2005/8/layout/list1#1"/>
    <dgm:cxn modelId="{1E8F5E6C-11FD-4D73-BE62-14F409BDD7F9}" type="presParOf" srcId="{488B226E-1322-457A-A768-6544A94043CD}" destId="{C66DEA7D-261A-4C70-9620-CB4FE7BC32C9}" srcOrd="0" destOrd="0" presId="urn:microsoft.com/office/officeart/2005/8/layout/list1#1"/>
    <dgm:cxn modelId="{BFBF8A97-5AA6-4CED-9429-256D2F20ED62}" type="presParOf" srcId="{488B226E-1322-457A-A768-6544A94043CD}" destId="{80E71D25-4227-4CB9-9661-B647EEFC9116}" srcOrd="1" destOrd="0" presId="urn:microsoft.com/office/officeart/2005/8/layout/list1#1"/>
    <dgm:cxn modelId="{21C9CAA4-A110-4135-9302-31C91DD84096}" type="presParOf" srcId="{9ABB14DA-59C7-42A5-8B80-7507E70617EB}" destId="{E92FE6C6-1CC1-4628-B765-AE421F5CEBA0}" srcOrd="1" destOrd="0" presId="urn:microsoft.com/office/officeart/2005/8/layout/list1#1"/>
    <dgm:cxn modelId="{CA1F376B-0480-4C8A-8DA8-B6BDC51AA64A}" type="presParOf" srcId="{9ABB14DA-59C7-42A5-8B80-7507E70617EB}" destId="{D13D933B-5FE3-4DE2-8568-681941556073}" srcOrd="2" destOrd="0" presId="urn:microsoft.com/office/officeart/2005/8/layout/list1#1"/>
    <dgm:cxn modelId="{BB20D45D-C13D-4413-B5AB-8DC75EF51B5C}" type="presParOf" srcId="{9ABB14DA-59C7-42A5-8B80-7507E70617EB}" destId="{240CE1D8-84BE-4A0A-AE2C-71398FD305D8}" srcOrd="3" destOrd="0" presId="urn:microsoft.com/office/officeart/2005/8/layout/list1#1"/>
    <dgm:cxn modelId="{6E184A07-A6A5-460A-AD11-44377110F746}" type="presParOf" srcId="{9ABB14DA-59C7-42A5-8B80-7507E70617EB}" destId="{F57123C1-DD9D-4E20-9139-70D8CF5799CE}" srcOrd="4" destOrd="0" presId="urn:microsoft.com/office/officeart/2005/8/layout/list1#1"/>
    <dgm:cxn modelId="{03677947-2259-4895-B889-61084F92C043}" type="presParOf" srcId="{F57123C1-DD9D-4E20-9139-70D8CF5799CE}" destId="{2FFBDD82-3AA9-417C-BC77-1EC6CB6F7D6E}" srcOrd="0" destOrd="0" presId="urn:microsoft.com/office/officeart/2005/8/layout/list1#1"/>
    <dgm:cxn modelId="{CA362D5E-45BA-4D99-ABFB-C0713AE9B087}" type="presParOf" srcId="{F57123C1-DD9D-4E20-9139-70D8CF5799CE}" destId="{3286F872-B0EA-4CAA-AD65-27FFC06E8AA0}" srcOrd="1" destOrd="0" presId="urn:microsoft.com/office/officeart/2005/8/layout/list1#1"/>
    <dgm:cxn modelId="{8FE3F14D-2ACF-4698-99C5-3A7F575CCA97}" type="presParOf" srcId="{9ABB14DA-59C7-42A5-8B80-7507E70617EB}" destId="{697B0646-66A3-463A-9793-FD3EDC902CA6}" srcOrd="5" destOrd="0" presId="urn:microsoft.com/office/officeart/2005/8/layout/list1#1"/>
    <dgm:cxn modelId="{16FD9DCF-8407-4323-B0F3-9DDB7EA9985D}" type="presParOf" srcId="{9ABB14DA-59C7-42A5-8B80-7507E70617EB}" destId="{3450296E-E1D6-4FD0-949E-147BB6439046}" srcOrd="6" destOrd="0" presId="urn:microsoft.com/office/officeart/2005/8/layout/list1#1"/>
    <dgm:cxn modelId="{C2C64F7A-D9B6-4B8E-892B-63865188D6F3}" type="presParOf" srcId="{9ABB14DA-59C7-42A5-8B80-7507E70617EB}" destId="{A2788083-99A2-4380-864C-72CC61719737}" srcOrd="7" destOrd="0" presId="urn:microsoft.com/office/officeart/2005/8/layout/list1#1"/>
    <dgm:cxn modelId="{8C181023-D940-4B35-ABAA-6070443E211C}" type="presParOf" srcId="{9ABB14DA-59C7-42A5-8B80-7507E70617EB}" destId="{797316AD-995B-41F9-B5F5-78C28A47D91B}" srcOrd="8" destOrd="0" presId="urn:microsoft.com/office/officeart/2005/8/layout/list1#1"/>
    <dgm:cxn modelId="{C56449DA-ED68-4A48-9A7F-EFB442B222FA}" type="presParOf" srcId="{797316AD-995B-41F9-B5F5-78C28A47D91B}" destId="{84EDE54C-FDB0-42ED-B690-A7C79BC2EB1F}" srcOrd="0" destOrd="0" presId="urn:microsoft.com/office/officeart/2005/8/layout/list1#1"/>
    <dgm:cxn modelId="{24FCC02F-3018-4137-84BF-CD945E540C4F}" type="presParOf" srcId="{797316AD-995B-41F9-B5F5-78C28A47D91B}" destId="{B13D67B9-5B67-4738-9E2A-B6954645D5E0}" srcOrd="1" destOrd="0" presId="urn:microsoft.com/office/officeart/2005/8/layout/list1#1"/>
    <dgm:cxn modelId="{93D9E14B-D4CB-4DCB-8FD0-CCD43F1072FD}" type="presParOf" srcId="{9ABB14DA-59C7-42A5-8B80-7507E70617EB}" destId="{13099A87-BD40-4466-A425-E645FF58D07C}" srcOrd="9" destOrd="0" presId="urn:microsoft.com/office/officeart/2005/8/layout/list1#1"/>
    <dgm:cxn modelId="{440C6E16-7252-4CC5-94C0-E2F8CA0C72EB}" type="presParOf" srcId="{9ABB14DA-59C7-42A5-8B80-7507E70617EB}" destId="{65F306D5-FE9B-4DB5-B8BF-8D40DEA4A337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3D933B-5FE3-4DE2-8568-681941556073}">
      <dsp:nvSpPr>
        <dsp:cNvPr id="0" name=""/>
        <dsp:cNvSpPr/>
      </dsp:nvSpPr>
      <dsp:spPr>
        <a:xfrm>
          <a:off x="0" y="534309"/>
          <a:ext cx="84074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E71D25-4227-4CB9-9661-B647EEFC9116}">
      <dsp:nvSpPr>
        <dsp:cNvPr id="0" name=""/>
        <dsp:cNvSpPr/>
      </dsp:nvSpPr>
      <dsp:spPr>
        <a:xfrm>
          <a:off x="420370" y="47229"/>
          <a:ext cx="5885180" cy="9741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46" tIns="0" rIns="222446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Проведено педрад - 10</a:t>
          </a:r>
          <a:endParaRPr lang="uk-UA" sz="33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67925" y="94784"/>
        <a:ext cx="5790070" cy="879050"/>
      </dsp:txXfrm>
    </dsp:sp>
    <dsp:sp modelId="{3450296E-E1D6-4FD0-949E-147BB6439046}">
      <dsp:nvSpPr>
        <dsp:cNvPr id="0" name=""/>
        <dsp:cNvSpPr/>
      </dsp:nvSpPr>
      <dsp:spPr>
        <a:xfrm>
          <a:off x="0" y="2031190"/>
          <a:ext cx="84074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260954"/>
              <a:satOff val="-16808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6F872-B0EA-4CAA-AD65-27FFC06E8AA0}">
      <dsp:nvSpPr>
        <dsp:cNvPr id="0" name=""/>
        <dsp:cNvSpPr/>
      </dsp:nvSpPr>
      <dsp:spPr>
        <a:xfrm>
          <a:off x="420370" y="1544109"/>
          <a:ext cx="5885180" cy="974160"/>
        </a:xfrm>
        <a:prstGeom prst="roundRect">
          <a:avLst/>
        </a:prstGeom>
        <a:solidFill>
          <a:schemeClr val="accent2">
            <a:hueOff val="260954"/>
            <a:satOff val="-16808"/>
            <a:lumOff val="-98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46" tIns="0" rIns="222446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/>
            <a:t> </a:t>
          </a:r>
          <a:r>
            <a:rPr lang="uk-UA" sz="33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Розглянуто питань - 63</a:t>
          </a:r>
          <a:endParaRPr lang="uk-UA" sz="33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67925" y="1591664"/>
        <a:ext cx="5790070" cy="879050"/>
      </dsp:txXfrm>
    </dsp:sp>
    <dsp:sp modelId="{65F306D5-FE9B-4DB5-B8BF-8D40DEA4A337}">
      <dsp:nvSpPr>
        <dsp:cNvPr id="0" name=""/>
        <dsp:cNvSpPr/>
      </dsp:nvSpPr>
      <dsp:spPr>
        <a:xfrm>
          <a:off x="0" y="3528070"/>
          <a:ext cx="840740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521907"/>
              <a:satOff val="-33616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D67B9-5B67-4738-9E2A-B6954645D5E0}">
      <dsp:nvSpPr>
        <dsp:cNvPr id="0" name=""/>
        <dsp:cNvSpPr/>
      </dsp:nvSpPr>
      <dsp:spPr>
        <a:xfrm>
          <a:off x="420370" y="3040990"/>
          <a:ext cx="5885180" cy="974160"/>
        </a:xfrm>
        <a:prstGeom prst="roundRect">
          <a:avLst/>
        </a:prstGeom>
        <a:solidFill>
          <a:schemeClr val="accent2">
            <a:hueOff val="521907"/>
            <a:satOff val="-33616"/>
            <a:lumOff val="-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446" tIns="0" rIns="222446" bIns="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300" kern="1200" dirty="0" smtClean="0">
              <a:solidFill>
                <a:schemeClr val="tx1">
                  <a:lumMod val="85000"/>
                  <a:lumOff val="15000"/>
                </a:schemeClr>
              </a:solidFill>
            </a:rPr>
            <a:t>Прийнято управлінських рішень - 110</a:t>
          </a:r>
          <a:endParaRPr lang="uk-UA" sz="3300" kern="1200" dirty="0">
            <a:solidFill>
              <a:schemeClr val="tx1">
                <a:lumMod val="85000"/>
                <a:lumOff val="15000"/>
              </a:schemeClr>
            </a:solidFill>
          </a:endParaRPr>
        </a:p>
      </dsp:txBody>
      <dsp:txXfrm>
        <a:off x="467925" y="3088545"/>
        <a:ext cx="5790070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05752-9141-47C9-AE37-6184DAD81647}" type="datetimeFigureOut">
              <a:rPr lang="ru-RU" smtClean="0"/>
              <a:t>11.06.2024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7A9EC-112F-412F-BC11-55543CA633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847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7A9EC-112F-412F-BC11-55543CA633D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486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3946730"/>
      </p:ext>
    </p:extLst>
  </p:cSld>
  <p:clrMapOvr>
    <a:masterClrMapping/>
  </p:clrMapOvr>
  <p:transition spd="slow" advTm="700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63887335"/>
      </p:ext>
    </p:extLst>
  </p:cSld>
  <p:clrMapOvr>
    <a:masterClrMapping/>
  </p:clrMapOvr>
  <p:transition spd="slow" advTm="700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1200897"/>
      </p:ext>
    </p:extLst>
  </p:cSld>
  <p:clrMapOvr>
    <a:masterClrMapping/>
  </p:clrMapOvr>
  <p:transition spd="slow" advTm="700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88487"/>
      </p:ext>
    </p:extLst>
  </p:cSld>
  <p:clrMapOvr>
    <a:masterClrMapping/>
  </p:clrMapOvr>
  <p:transition spd="slow" advTm="7000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9485476"/>
      </p:ext>
    </p:extLst>
  </p:cSld>
  <p:clrMapOvr>
    <a:masterClrMapping/>
  </p:clrMapOvr>
  <p:transition spd="slow" advTm="7000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75816792"/>
      </p:ext>
    </p:extLst>
  </p:cSld>
  <p:clrMapOvr>
    <a:masterClrMapping/>
  </p:clrMapOvr>
  <p:transition spd="slow" advTm="7000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4475058"/>
      </p:ext>
    </p:extLst>
  </p:cSld>
  <p:clrMapOvr>
    <a:masterClrMapping/>
  </p:clrMapOvr>
  <p:transition spd="slow" advTm="7000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890607"/>
      </p:ext>
    </p:extLst>
  </p:cSld>
  <p:clrMapOvr>
    <a:masterClrMapping/>
  </p:clrMapOvr>
  <p:transition spd="slow" advTm="7000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058011"/>
      </p:ext>
    </p:extLst>
  </p:cSld>
  <p:clrMapOvr>
    <a:masterClrMapping/>
  </p:clrMapOvr>
  <p:transition spd="slow" advTm="7000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195985"/>
      </p:ext>
    </p:extLst>
  </p:cSld>
  <p:clrMapOvr>
    <a:masterClrMapping/>
  </p:clrMapOvr>
  <p:transition spd="slow" advTm="7000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91413325"/>
      </p:ext>
    </p:extLst>
  </p:cSld>
  <p:clrMapOvr>
    <a:masterClrMapping/>
  </p:clrMapOvr>
  <p:transition spd="slow" advTm="7000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959752"/>
      </p:ext>
    </p:extLst>
  </p:cSld>
  <p:clrMapOvr>
    <a:masterClrMapping/>
  </p:clrMapOvr>
  <p:transition spd="slow" advTm="700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93973208"/>
      </p:ext>
    </p:extLst>
  </p:cSld>
  <p:clrMapOvr>
    <a:masterClrMapping/>
  </p:clrMapOvr>
  <p:transition spd="slow" advTm="7000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0007105"/>
      </p:ext>
    </p:extLst>
  </p:cSld>
  <p:clrMapOvr>
    <a:masterClrMapping/>
  </p:clrMapOvr>
  <p:transition spd="slow" advTm="7000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0932358"/>
      </p:ext>
    </p:extLst>
  </p:cSld>
  <p:clrMapOvr>
    <a:masterClrMapping/>
  </p:clrMapOvr>
  <p:transition spd="slow" advTm="7000"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4D8DEE8-7A87-4E01-8ADE-4C49CDD43F74}" type="datetime1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8BBF0-342D-409A-9C0A-B1B451E92883}" type="datetime1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D52F2-9B11-4FC0-9217-7D20B3AC9849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D58AA-1C84-40C9-BFEE-631CCB17636C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42190715"/>
      </p:ext>
    </p:extLst>
  </p:cSld>
  <p:clrMapOvr>
    <a:masterClrMapping/>
  </p:clrMapOvr>
  <p:transition spd="slow" advTm="7000"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542C1-4E96-413B-B72E-6C4B39D85C9D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42AA2-D442-471A-9D69-80392E1E581D}" type="datetime1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F9461-E3EB-40CD-B93F-E5CBBBD8E0B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A7543-9AAE-4E9F-B28C-4FCCFD07D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78FA3-38AD-400D-A4D2-18E8EF129E5F}" type="datetime1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F7886C9C-DC18-4195-8FD5-A50AA931D4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101731"/>
      </p:ext>
    </p:extLst>
  </p:cSld>
  <p:clrMapOvr>
    <a:masterClrMapping/>
  </p:clrMapOvr>
  <p:transition spd="slow" advTm="700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2654975"/>
      </p:ext>
    </p:extLst>
  </p:cSld>
  <p:clrMapOvr>
    <a:masterClrMapping/>
  </p:clrMapOvr>
  <p:transition spd="slow" advTm="700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9668124"/>
      </p:ext>
    </p:extLst>
  </p:cSld>
  <p:clrMapOvr>
    <a:masterClrMapping/>
  </p:clrMapOvr>
  <p:transition spd="slow" advTm="700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058909"/>
      </p:ext>
    </p:extLst>
  </p:cSld>
  <p:clrMapOvr>
    <a:masterClrMapping/>
  </p:clrMapOvr>
  <p:transition spd="slow" advTm="700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24956315"/>
      </p:ext>
    </p:extLst>
  </p:cSld>
  <p:clrMapOvr>
    <a:masterClrMapping/>
  </p:clrMapOvr>
  <p:transition spd="slow" advTm="700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7200482"/>
      </p:ext>
    </p:extLst>
  </p:cSld>
  <p:clrMapOvr>
    <a:masterClrMapping/>
  </p:clrMapOvr>
  <p:transition spd="slow" advTm="700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7000">
    <p:wheel spokes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7000">
    <p:wheel spokes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EC43563C-D9B3-4432-B336-144C997D6215}" type="datetime1">
              <a:rPr lang="en-US" smtClean="0"/>
              <a:pPr/>
              <a:t>6/11/2024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ynadiyovo-school.com.ua/" TargetMode="External"/><Relationship Id="rId2" Type="http://schemas.openxmlformats.org/officeDocument/2006/relationships/hyperlink" Target="mailto:chynadiyovo.zzso@gmail.com" TargetMode="Externa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jpe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14290"/>
            <a:ext cx="6624736" cy="2862322"/>
          </a:xfrm>
          <a:prstGeom prst="rect">
            <a:avLst/>
          </a:prstGeom>
          <a:noFill/>
          <a:effectLst>
            <a:outerShdw dist="50800" dir="5400000" sx="1000" sy="1000" algn="ctr" rotWithShape="0">
              <a:schemeClr val="bg1"/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Звіт директора</a:t>
            </a:r>
          </a:p>
          <a:p>
            <a:pPr algn="ctr"/>
            <a:r>
              <a:rPr lang="uk-UA" sz="3600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spc="50" dirty="0" err="1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Чинадіївського</a:t>
            </a:r>
            <a:r>
              <a:rPr lang="uk-UA" sz="3600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ЗЗСО І-ІІІ ступенів</a:t>
            </a:r>
          </a:p>
          <a:p>
            <a:pPr algn="ctr"/>
            <a:r>
              <a:rPr lang="uk-UA" sz="3600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ПОПОВИЧ Ольги Омелянівни за 2023-2024 </a:t>
            </a:r>
            <a:r>
              <a:rPr lang="uk-UA" sz="3600" spc="50" dirty="0" err="1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н.р</a:t>
            </a:r>
            <a:r>
              <a:rPr lang="uk-UA" sz="3600" spc="50" dirty="0" smtClean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3600" cap="none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8816"/>
            <a:ext cx="2251754" cy="3251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Мобилка\DSC01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9674" y="2519501"/>
            <a:ext cx="1893562" cy="2350614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10" y="4955025"/>
            <a:ext cx="2285871" cy="17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03315" y="214290"/>
            <a:ext cx="1806279" cy="240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40" y="3017955"/>
            <a:ext cx="3784084" cy="1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Admin\Рабочий стол\4626342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3"/>
          <a:stretch/>
        </p:blipFill>
        <p:spPr bwMode="auto">
          <a:xfrm>
            <a:off x="2903704" y="4741516"/>
            <a:ext cx="3584956" cy="186479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22238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01" r="2100"/>
          <a:stretch/>
        </p:blipFill>
        <p:spPr>
          <a:xfrm>
            <a:off x="406338" y="1628800"/>
            <a:ext cx="2678832" cy="278170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Волонтерська робота, 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err="1" smtClean="0">
                <a:solidFill>
                  <a:srgbClr val="FFFF00"/>
                </a:solidFill>
              </a:rPr>
              <a:t>допомага</a:t>
            </a:r>
            <a:r>
              <a:rPr lang="uk-UA" dirty="0" smtClean="0">
                <a:solidFill>
                  <a:srgbClr val="FFFF00"/>
                </a:solidFill>
              </a:rPr>
              <a:t> ЗСУ</a:t>
            </a:r>
            <a:endParaRPr lang="uk-UA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9051"/>
          <a:stretch/>
        </p:blipFill>
        <p:spPr>
          <a:xfrm>
            <a:off x="406338" y="3933056"/>
            <a:ext cx="27577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" t="31090" r="399" b="17520"/>
          <a:stretch/>
        </p:blipFill>
        <p:spPr>
          <a:xfrm>
            <a:off x="6300192" y="1628799"/>
            <a:ext cx="2664296" cy="2424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8387" r="10227" b="13330"/>
          <a:stretch/>
        </p:blipFill>
        <p:spPr>
          <a:xfrm>
            <a:off x="6287039" y="4052849"/>
            <a:ext cx="2663354" cy="245848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5" y="1646882"/>
            <a:ext cx="2635381" cy="24059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6300" r="-399" b="9702"/>
          <a:stretch/>
        </p:blipFill>
        <p:spPr>
          <a:xfrm>
            <a:off x="3334070" y="4941168"/>
            <a:ext cx="2736304" cy="15567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" t="24083" r="609" b="5113"/>
          <a:stretch/>
        </p:blipFill>
        <p:spPr>
          <a:xfrm>
            <a:off x="2901411" y="2891711"/>
            <a:ext cx="3672409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4187"/>
      </p:ext>
    </p:extLst>
  </p:cSld>
  <p:clrMapOvr>
    <a:masterClrMapping/>
  </p:clrMapOvr>
  <p:transition spd="slow">
    <p:wheel spokes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3" y="184136"/>
            <a:ext cx="3260868" cy="2448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365104"/>
            <a:ext cx="3544021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56" y="2204864"/>
            <a:ext cx="3243298" cy="22048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80320"/>
            <a:ext cx="3528392" cy="21402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39" y="2413532"/>
            <a:ext cx="3212976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8669"/>
            <a:ext cx="3168352" cy="2204863"/>
          </a:xfrm>
          <a:prstGeom prst="rect">
            <a:avLst/>
          </a:prstGeom>
        </p:spPr>
      </p:pic>
      <p:pic>
        <p:nvPicPr>
          <p:cNvPr id="1026" name="Picture 2" descr="На зображенні може бути: 3 людини та текст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12" y="2128040"/>
            <a:ext cx="3133016" cy="235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854799"/>
      </p:ext>
    </p:extLst>
  </p:cSld>
  <p:clrMapOvr>
    <a:masterClrMapping/>
  </p:clrMapOvr>
  <p:transition spd="slow">
    <p:wheel spokes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3182889" cy="4734265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chemeClr val="tx1"/>
                </a:solidFill>
              </a:rPr>
              <a:t>Кабінет Математики.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Кабінет біології.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Ноутбуки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</a:p>
          <a:p>
            <a:r>
              <a:rPr lang="uk-UA" dirty="0" err="1" smtClean="0">
                <a:solidFill>
                  <a:schemeClr val="tx1"/>
                </a:solidFill>
              </a:rPr>
              <a:t>Хромбуки</a:t>
            </a:r>
            <a:r>
              <a:rPr lang="uk-UA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Багатофункціональні пристрої (лазерні та </a:t>
            </a:r>
            <a:r>
              <a:rPr lang="uk-UA" dirty="0" err="1">
                <a:solidFill>
                  <a:schemeClr val="tx1"/>
                </a:solidFill>
              </a:rPr>
              <a:t>струйні</a:t>
            </a:r>
            <a:r>
              <a:rPr lang="uk-UA" dirty="0">
                <a:solidFill>
                  <a:schemeClr val="tx1"/>
                </a:solidFill>
              </a:rPr>
              <a:t> принтери).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Проектори.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Інтерактивні дошки.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Інтерактивні панелі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Телевізори.  </a:t>
            </a: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7862668" cy="1221601"/>
          </a:xfrm>
        </p:spPr>
        <p:txBody>
          <a:bodyPr/>
          <a:lstStyle/>
          <a:p>
            <a:r>
              <a:rPr lang="uk-UA" sz="2800" b="1" dirty="0">
                <a:solidFill>
                  <a:srgbClr val="FFFF00"/>
                </a:solidFill>
              </a:rPr>
              <a:t>Забезпеченість комп’ютерною </a:t>
            </a:r>
            <a:r>
              <a:rPr lang="uk-UA" sz="2800" b="1" dirty="0" smtClean="0">
                <a:solidFill>
                  <a:srgbClr val="FFFF00"/>
                </a:solidFill>
              </a:rPr>
              <a:t>технікою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Объект 1"/>
          <p:cNvSpPr txBox="1">
            <a:spLocks/>
          </p:cNvSpPr>
          <p:nvPr/>
        </p:nvSpPr>
        <p:spPr>
          <a:xfrm>
            <a:off x="5076056" y="1628800"/>
            <a:ext cx="2966865" cy="185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1666706"/>
            <a:ext cx="51125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/>
              <a:t>Заклад має свою електронну скриньку  </a:t>
            </a:r>
            <a:r>
              <a:rPr lang="uk-UA" sz="2400" u="sng" dirty="0" smtClean="0">
                <a:hlinkClick r:id="rId2"/>
              </a:rPr>
              <a:t>chynadiyovo.zzso@gmail.com</a:t>
            </a:r>
            <a:endParaRPr lang="ru-RU" sz="2400" dirty="0"/>
          </a:p>
          <a:p>
            <a:r>
              <a:rPr lang="uk-UA" sz="2400" dirty="0"/>
              <a:t>Має свій  </a:t>
            </a:r>
            <a:r>
              <a:rPr lang="fr-BE" sz="2400" dirty="0"/>
              <a:t>web-</a:t>
            </a:r>
            <a:r>
              <a:rPr lang="uk-UA" sz="2400" dirty="0"/>
              <a:t>сайт</a:t>
            </a:r>
            <a:r>
              <a:rPr lang="fr-BE" sz="2400" dirty="0" smtClean="0"/>
              <a:t>:</a:t>
            </a:r>
            <a:endParaRPr lang="uk-UA" sz="2400" dirty="0" smtClean="0"/>
          </a:p>
          <a:p>
            <a:r>
              <a:rPr lang="fr-BE" sz="2400" dirty="0" smtClean="0"/>
              <a:t> </a:t>
            </a:r>
            <a:r>
              <a:rPr lang="fr-BE" sz="2400" u="sng" dirty="0">
                <a:hlinkClick r:id="rId3"/>
              </a:rPr>
              <a:t>https://www.chynadiyovo-school.com.ua/</a:t>
            </a:r>
            <a:r>
              <a:rPr lang="uk-UA" sz="2400" dirty="0"/>
              <a:t>  </a:t>
            </a:r>
          </a:p>
          <a:p>
            <a:endParaRPr lang="ru-RU" sz="2400" dirty="0"/>
          </a:p>
          <a:p>
            <a:r>
              <a:rPr lang="uk-UA" sz="2400" dirty="0"/>
              <a:t>Інформація про шкільне життя розміщується також на сторінці групи </a:t>
            </a:r>
            <a:endParaRPr lang="uk-UA" sz="2400" dirty="0" smtClean="0"/>
          </a:p>
          <a:p>
            <a:r>
              <a:rPr lang="uk-UA" sz="2400" dirty="0" err="1" smtClean="0"/>
              <a:t>Чинадіївський</a:t>
            </a:r>
            <a:r>
              <a:rPr lang="uk-UA" sz="2400" dirty="0" smtClean="0"/>
              <a:t> </a:t>
            </a:r>
            <a:r>
              <a:rPr lang="uk-UA" sz="2400" dirty="0"/>
              <a:t>ЗЗСО І-ІІІ  </a:t>
            </a:r>
            <a:r>
              <a:rPr lang="uk-UA" sz="2400" dirty="0" err="1"/>
              <a:t>ст</a:t>
            </a:r>
            <a:r>
              <a:rPr lang="uk-UA" sz="2400" dirty="0"/>
              <a:t> соціальної мережі </a:t>
            </a:r>
            <a:r>
              <a:rPr lang="uk-UA" sz="2400" dirty="0" err="1"/>
              <a:t>Facebook</a:t>
            </a:r>
            <a:r>
              <a:rPr lang="uk-UA" sz="2400" dirty="0"/>
              <a:t>. </a:t>
            </a:r>
            <a:endParaRPr lang="ru-RU" sz="2400" dirty="0"/>
          </a:p>
          <a:p>
            <a:r>
              <a:rPr lang="uk-UA" sz="2400" dirty="0"/>
              <a:t> 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582397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 algn="ctr">
              <a:buNone/>
            </a:pP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забезпечення виконання навчальних планів, програм протягом 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 року було запроваджено навчання здобувачів </a:t>
            </a: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</a:p>
          <a:p>
            <a:pPr marL="45720" indent="0" algn="ctr">
              <a:buNone/>
            </a:pPr>
            <a:r>
              <a:rPr 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інституційною (очною  (денною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формою);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інклюзивною  формою;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індивідуальною формою навчання (педагогічний патронаж, екстернат);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16632"/>
            <a:ext cx="8381260" cy="1293609"/>
          </a:xfrm>
        </p:spPr>
        <p:txBody>
          <a:bodyPr/>
          <a:lstStyle/>
          <a:p>
            <a:r>
              <a:rPr lang="uk-UA" b="1" dirty="0"/>
              <a:t>ІІ. Система оцінювання здобувачів </a:t>
            </a:r>
            <a:r>
              <a:rPr lang="uk-UA" b="1" dirty="0" smtClean="0"/>
              <a:t>освіти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8818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cap="small" dirty="0">
                <a:solidFill>
                  <a:srgbClr val="FFFF00"/>
                </a:solidFill>
              </a:rPr>
              <a:t>Структура контингенту </a:t>
            </a:r>
            <a:r>
              <a:rPr lang="uk-UA" sz="2400" b="1" cap="small" dirty="0" smtClean="0">
                <a:solidFill>
                  <a:srgbClr val="FFFF00"/>
                </a:solidFill>
              </a:rPr>
              <a:t>учнів</a:t>
            </a:r>
            <a:br>
              <a:rPr lang="uk-UA" sz="2400" b="1" cap="small" dirty="0" smtClean="0">
                <a:solidFill>
                  <a:srgbClr val="FFFF00"/>
                </a:solidFill>
              </a:rPr>
            </a:br>
            <a:r>
              <a:rPr lang="uk-UA" sz="2400" b="1" cap="small" dirty="0" smtClean="0">
                <a:solidFill>
                  <a:srgbClr val="FFFF00"/>
                </a:solidFill>
              </a:rPr>
              <a:t> </a:t>
            </a:r>
            <a:r>
              <a:rPr lang="uk-UA" sz="2400" b="1" cap="small" dirty="0" err="1" smtClean="0">
                <a:solidFill>
                  <a:srgbClr val="FFFF00"/>
                </a:solidFill>
              </a:rPr>
              <a:t>Чинадіївського</a:t>
            </a:r>
            <a:r>
              <a:rPr lang="uk-UA" sz="2400" b="1" cap="small" dirty="0" smtClean="0">
                <a:solidFill>
                  <a:srgbClr val="FFFF00"/>
                </a:solidFill>
              </a:rPr>
              <a:t> ЗЗСО І-ІІІ </a:t>
            </a:r>
            <a:r>
              <a:rPr lang="uk-UA" sz="2400" b="1" cap="small" dirty="0">
                <a:solidFill>
                  <a:srgbClr val="FFFF00"/>
                </a:solidFill>
              </a:rPr>
              <a:t>ст</a:t>
            </a:r>
            <a:r>
              <a:rPr lang="uk-UA" sz="2400" b="1" cap="small" dirty="0" smtClean="0">
                <a:solidFill>
                  <a:srgbClr val="FFFF00"/>
                </a:solidFill>
              </a:rPr>
              <a:t>. </a:t>
            </a:r>
            <a:r>
              <a:rPr lang="uk-UA" sz="2400" b="1" cap="small" dirty="0">
                <a:solidFill>
                  <a:srgbClr val="FFFF00"/>
                </a:solidFill>
              </a:rPr>
              <a:t>у </a:t>
            </a:r>
            <a:r>
              <a:rPr lang="uk-UA" sz="2400" b="1" cap="small" dirty="0" smtClean="0">
                <a:solidFill>
                  <a:srgbClr val="FFFF00"/>
                </a:solidFill>
              </a:rPr>
              <a:t>20</a:t>
            </a:r>
            <a:r>
              <a:rPr lang="ru-RU" sz="2400" b="1" cap="small" dirty="0" smtClean="0">
                <a:solidFill>
                  <a:srgbClr val="FFFF00"/>
                </a:solidFill>
              </a:rPr>
              <a:t>23</a:t>
            </a:r>
            <a:r>
              <a:rPr lang="uk-UA" sz="2400" b="1" cap="small" dirty="0" smtClean="0">
                <a:solidFill>
                  <a:srgbClr val="FFFF00"/>
                </a:solidFill>
              </a:rPr>
              <a:t>-20</a:t>
            </a:r>
            <a:r>
              <a:rPr lang="ru-RU" sz="2400" b="1" cap="small" dirty="0" smtClean="0">
                <a:solidFill>
                  <a:srgbClr val="FFFF00"/>
                </a:solidFill>
              </a:rPr>
              <a:t>24</a:t>
            </a:r>
            <a:r>
              <a:rPr lang="uk-UA" sz="2400" b="1" cap="small" dirty="0" smtClean="0">
                <a:solidFill>
                  <a:srgbClr val="FFFF00"/>
                </a:solidFill>
              </a:rPr>
              <a:t> </a:t>
            </a:r>
            <a:r>
              <a:rPr lang="uk-UA" sz="2400" b="1" cap="small" dirty="0" err="1">
                <a:solidFill>
                  <a:srgbClr val="FFFF00"/>
                </a:solidFill>
              </a:rPr>
              <a:t>н.р</a:t>
            </a:r>
            <a:r>
              <a:rPr lang="uk-UA" sz="2400" b="1" cap="small" dirty="0" smtClean="0">
                <a:solidFill>
                  <a:srgbClr val="FFFF00"/>
                </a:solidFill>
              </a:rPr>
              <a:t>.</a:t>
            </a:r>
            <a:endParaRPr lang="ru-RU" sz="2400" cap="small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988840"/>
            <a:ext cx="884081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4501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78281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uk-UA" sz="1800" dirty="0" smtClean="0">
                <a:solidFill>
                  <a:schemeClr val="tx1"/>
                </a:solidFill>
              </a:rPr>
              <a:t>104 </a:t>
            </a:r>
            <a:r>
              <a:rPr lang="uk-UA" sz="1800" dirty="0">
                <a:solidFill>
                  <a:schemeClr val="tx1"/>
                </a:solidFill>
              </a:rPr>
              <a:t>учнів 1-2  класів  оцінені вербально і оформлені свідоцтва досягнень;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 smtClean="0">
                <a:solidFill>
                  <a:schemeClr val="tx1"/>
                </a:solidFill>
              </a:rPr>
              <a:t>125  </a:t>
            </a:r>
            <a:r>
              <a:rPr lang="uk-UA" sz="1800" dirty="0">
                <a:solidFill>
                  <a:schemeClr val="tx1"/>
                </a:solidFill>
              </a:rPr>
              <a:t>учнів 3-4 класів оцінені </a:t>
            </a:r>
            <a:r>
              <a:rPr lang="uk-UA" sz="1800" dirty="0" err="1">
                <a:solidFill>
                  <a:schemeClr val="tx1"/>
                </a:solidFill>
              </a:rPr>
              <a:t>рівнево</a:t>
            </a:r>
            <a:r>
              <a:rPr lang="uk-UA" sz="1800" dirty="0">
                <a:solidFill>
                  <a:schemeClr val="tx1"/>
                </a:solidFill>
              </a:rPr>
              <a:t> і оформлені свідоцтва досягнень;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667  учень переведено  на наступний рік навчання;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3 учнів –екстернів переведені на наступний рік навчання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3 учнів навчалися за індивідуальною формою навчання (педагогічний патронаж);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3 учнів закінчили навчання за </a:t>
            </a:r>
            <a:r>
              <a:rPr lang="uk-UA" sz="1800" dirty="0" smtClean="0">
                <a:solidFill>
                  <a:schemeClr val="tx1"/>
                </a:solidFill>
              </a:rPr>
              <a:t>індивідуальною формою (екстернат);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16 учнів навчалися за інклюзивною формою навчання.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52 учнів нагороджено Похвальними листами «За високі досягнення у навчанні»;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2</a:t>
            </a:r>
            <a:r>
              <a:rPr lang="uk-UA" sz="1800" dirty="0" smtClean="0">
                <a:solidFill>
                  <a:schemeClr val="tx1"/>
                </a:solidFill>
              </a:rPr>
              <a:t> </a:t>
            </a:r>
            <a:r>
              <a:rPr lang="uk-UA" sz="1800" dirty="0">
                <a:solidFill>
                  <a:schemeClr val="tx1"/>
                </a:solidFill>
              </a:rPr>
              <a:t>учнів отримали свідоцтво про базову середню освіту з відзнакою;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6 учнів отримали свідоцтво про повну загальну середню освіту з відзнакою та нагороджені  Золотою медаллю</a:t>
            </a:r>
            <a:r>
              <a:rPr lang="uk-UA" sz="1800" dirty="0" smtClean="0">
                <a:solidFill>
                  <a:schemeClr val="tx1"/>
                </a:solidFill>
              </a:rPr>
              <a:t>;</a:t>
            </a:r>
          </a:p>
          <a:p>
            <a:pPr lvl="0"/>
            <a:r>
              <a:rPr lang="uk-UA" sz="1800" dirty="0" smtClean="0">
                <a:solidFill>
                  <a:schemeClr val="tx1"/>
                </a:solidFill>
              </a:rPr>
              <a:t>33 учнів отримали свідоцтво про повну загальну середню освіту.</a:t>
            </a:r>
            <a:endParaRPr lang="ru-RU" sz="1800" dirty="0">
              <a:solidFill>
                <a:schemeClr val="tx1"/>
              </a:solidFill>
            </a:endParaRPr>
          </a:p>
          <a:p>
            <a:pPr lvl="0"/>
            <a:r>
              <a:rPr lang="uk-UA" sz="1800" dirty="0">
                <a:solidFill>
                  <a:schemeClr val="tx1"/>
                </a:solidFill>
              </a:rPr>
              <a:t>не атестованих учнів немає</a:t>
            </a:r>
            <a:r>
              <a:rPr lang="uk-UA" sz="1800" dirty="0" smtClean="0">
                <a:solidFill>
                  <a:schemeClr val="tx1"/>
                </a:solidFill>
              </a:rPr>
              <a:t>.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55847"/>
            <a:ext cx="8510740" cy="1054394"/>
          </a:xfrm>
        </p:spPr>
        <p:txBody>
          <a:bodyPr/>
          <a:lstStyle/>
          <a:p>
            <a:r>
              <a:rPr lang="uk-UA" sz="19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внутрішнього моніторингу, що передбачає систематичне відстеження та коригування результатів навчання кожного здобувача освіти</a:t>
            </a:r>
            <a:endParaRPr lang="ru-RU" sz="19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743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" indent="0" algn="ctr">
              <a:spcBef>
                <a:spcPts val="0"/>
              </a:spcBef>
              <a:buNone/>
            </a:pP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Більшість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учителів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висококваліфіковані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фахівці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 Головною метою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педагогічної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діяльності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є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впровадження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особистісно-орієнтованого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навчання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шляхом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впровадження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новітніх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технологій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методик,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сучасних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інформаційних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засобів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навчання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підвищення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якості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знань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учнів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;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підвищення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вихованості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учнів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45720" indent="0">
              <a:spcBef>
                <a:spcPts val="0"/>
              </a:spcBef>
              <a:buNone/>
            </a:pP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української мови та літератури, зарубіжної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літератури.</a:t>
            </a:r>
          </a:p>
          <a:p>
            <a:pPr>
              <a:spcBef>
                <a:spcPts val="0"/>
              </a:spcBef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МО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вчителів іноземної мови</a:t>
            </a: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математики, фізики та інформатики</a:t>
            </a: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біології та хімії</a:t>
            </a:r>
          </a:p>
          <a:p>
            <a:pPr>
              <a:spcBef>
                <a:spcPts val="0"/>
              </a:spcBef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історії та географії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класних керівників    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 вчителів початкових класів</a:t>
            </a:r>
          </a:p>
          <a:p>
            <a:pPr marL="45720" indent="0" algn="ctr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b="1" dirty="0"/>
              <a:t>ІІІ. Оцінювання педагогічної діяльності педагогічних </a:t>
            </a:r>
            <a:r>
              <a:rPr lang="uk-UA" sz="2800" b="1" dirty="0" smtClean="0"/>
              <a:t>працівників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28821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1800" b="1" dirty="0" smtClean="0">
                <a:solidFill>
                  <a:srgbClr val="FFFF00"/>
                </a:solidFill>
              </a:rPr>
              <a:t>МЕТОДИЧНА  проблема </a:t>
            </a:r>
            <a:r>
              <a:rPr lang="ru-RU" sz="1800" b="1" dirty="0">
                <a:solidFill>
                  <a:srgbClr val="FFFF00"/>
                </a:solidFill>
              </a:rPr>
              <a:t>«</a:t>
            </a:r>
            <a:r>
              <a:rPr lang="uk-UA" sz="1800" b="1" dirty="0">
                <a:solidFill>
                  <a:srgbClr val="FFFF00"/>
                </a:solidFill>
              </a:rPr>
              <a:t>Формування інноваційного освітнього середовища на основі педагогіки партнерства в умовах реалізації </a:t>
            </a:r>
            <a:r>
              <a:rPr lang="uk-UA" sz="1800" b="1" dirty="0" err="1">
                <a:solidFill>
                  <a:srgbClr val="FFFF00"/>
                </a:solidFill>
              </a:rPr>
              <a:t>компетентнісного</a:t>
            </a:r>
            <a:r>
              <a:rPr lang="uk-UA" sz="1800" b="1" dirty="0">
                <a:solidFill>
                  <a:srgbClr val="FFFF00"/>
                </a:solidFill>
              </a:rPr>
              <a:t> підходу та принципу </a:t>
            </a:r>
            <a:r>
              <a:rPr lang="uk-UA" sz="1800" b="1" dirty="0" err="1">
                <a:solidFill>
                  <a:srgbClr val="FFFF00"/>
                </a:solidFill>
              </a:rPr>
              <a:t>дитиноцентризму</a:t>
            </a:r>
            <a:r>
              <a:rPr lang="uk-UA" sz="1800" b="1" dirty="0">
                <a:solidFill>
                  <a:srgbClr val="FFFF00"/>
                </a:solidFill>
              </a:rPr>
              <a:t>» </a:t>
            </a:r>
            <a:endParaRPr lang="ru-RU" sz="18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6874"/>
            <a:ext cx="7632848" cy="517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161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96" y="318875"/>
            <a:ext cx="1569856" cy="230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65" y="3861048"/>
            <a:ext cx="1869804" cy="24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90" y="1471500"/>
            <a:ext cx="2113809" cy="281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C000"/>
                </a:solidFill>
              </a:rPr>
              <a:t>АТЕСТАЦІЯ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82362"/>
            <a:ext cx="3077072" cy="230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2" y="2091895"/>
            <a:ext cx="2854624" cy="214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759" y="3456702"/>
            <a:ext cx="2260838" cy="3014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0" y="318875"/>
            <a:ext cx="3115575" cy="1755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88" y="4221088"/>
            <a:ext cx="3114965" cy="23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51" y="1589852"/>
            <a:ext cx="1632169" cy="21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20" y="4221088"/>
            <a:ext cx="1962150" cy="233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3042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45159"/>
            <a:ext cx="7776865" cy="1167617"/>
          </a:xfrm>
        </p:spPr>
        <p:txBody>
          <a:bodyPr>
            <a:normAutofit/>
          </a:bodyPr>
          <a:lstStyle/>
          <a:p>
            <a:pPr lvl="0"/>
            <a:r>
              <a:rPr lang="uk-UA" sz="2400" b="1" dirty="0">
                <a:solidFill>
                  <a:srgbClr val="FFFF00"/>
                </a:solidFill>
              </a:rPr>
              <a:t>Кількісний і якісний склад педагогічних </a:t>
            </a:r>
            <a:r>
              <a:rPr lang="uk-UA" sz="2400" b="1" dirty="0" smtClean="0">
                <a:solidFill>
                  <a:srgbClr val="FFFF00"/>
                </a:solidFill>
              </a:rPr>
              <a:t>працівників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652120" y="3500769"/>
            <a:ext cx="73270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2782" y="3272917"/>
            <a:ext cx="73270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13992" y="3189925"/>
            <a:ext cx="732704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956" y="1667101"/>
            <a:ext cx="3492388" cy="4210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b="1" i="1" u="sng" dirty="0"/>
              <a:t>Кількість  педагогічних працівників закладу– </a:t>
            </a:r>
            <a:r>
              <a:rPr lang="uk-UA" b="1" i="1" u="sng" dirty="0" smtClean="0"/>
              <a:t>68 .</a:t>
            </a:r>
          </a:p>
          <a:p>
            <a:r>
              <a:rPr lang="uk-UA" b="1" i="1" u="sng" dirty="0" smtClean="0"/>
              <a:t>З </a:t>
            </a:r>
            <a:r>
              <a:rPr lang="uk-UA" b="1" i="1" u="sng" dirty="0"/>
              <a:t>них:</a:t>
            </a:r>
            <a:endParaRPr lang="ru-RU" u="sng" dirty="0"/>
          </a:p>
          <a:p>
            <a:r>
              <a:rPr lang="uk-UA" dirty="0"/>
              <a:t>Директор – 1</a:t>
            </a:r>
            <a:endParaRPr lang="ru-RU" dirty="0"/>
          </a:p>
          <a:p>
            <a:r>
              <a:rPr lang="uk-UA" dirty="0"/>
              <a:t>Заступник директора -3</a:t>
            </a:r>
            <a:endParaRPr lang="ru-RU" dirty="0"/>
          </a:p>
          <a:p>
            <a:r>
              <a:rPr lang="uk-UA" dirty="0"/>
              <a:t>вчителів – 52;</a:t>
            </a:r>
            <a:endParaRPr lang="ru-RU" dirty="0"/>
          </a:p>
          <a:p>
            <a:r>
              <a:rPr lang="uk-UA" dirty="0"/>
              <a:t>вихователів – 3;</a:t>
            </a:r>
            <a:endParaRPr lang="ru-RU" dirty="0"/>
          </a:p>
          <a:p>
            <a:r>
              <a:rPr lang="uk-UA" dirty="0"/>
              <a:t>педагог-організатор – 1;</a:t>
            </a:r>
            <a:endParaRPr lang="ru-RU" dirty="0"/>
          </a:p>
          <a:p>
            <a:r>
              <a:rPr lang="uk-UA" dirty="0"/>
              <a:t>психолог – 1;</a:t>
            </a:r>
            <a:endParaRPr lang="ru-RU" dirty="0"/>
          </a:p>
          <a:p>
            <a:r>
              <a:rPr lang="uk-UA" dirty="0"/>
              <a:t>асистентів вчителя - 7</a:t>
            </a:r>
            <a:endParaRPr lang="ru-RU" dirty="0"/>
          </a:p>
          <a:p>
            <a:r>
              <a:rPr lang="uk-UA" dirty="0"/>
              <a:t>Кількість педагогів з вищою освітою – </a:t>
            </a:r>
            <a:r>
              <a:rPr lang="uk-UA" dirty="0" smtClean="0"/>
              <a:t>61, </a:t>
            </a:r>
            <a:r>
              <a:rPr lang="uk-UA" dirty="0"/>
              <a:t>середньою спеціальною – 4, бакалавр - </a:t>
            </a:r>
            <a:r>
              <a:rPr lang="uk-UA" dirty="0" smtClean="0"/>
              <a:t>3</a:t>
            </a:r>
            <a:endParaRPr lang="ru-RU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1667101"/>
            <a:ext cx="3492388" cy="42101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i="1" u="sng" dirty="0"/>
              <a:t>Якісний склад педагогічного колективу становив: </a:t>
            </a:r>
            <a:endParaRPr lang="uk-UA" sz="2000" b="1" i="1" u="sng" dirty="0" smtClean="0"/>
          </a:p>
          <a:p>
            <a:endParaRPr lang="uk-UA" sz="2000" b="1" i="1" dirty="0"/>
          </a:p>
          <a:p>
            <a:r>
              <a:rPr lang="uk-UA" sz="2000" dirty="0" smtClean="0"/>
              <a:t>Старший </a:t>
            </a:r>
            <a:r>
              <a:rPr lang="uk-UA" sz="2000" dirty="0"/>
              <a:t>учитель </a:t>
            </a:r>
            <a:r>
              <a:rPr lang="uk-UA" sz="2000" dirty="0" smtClean="0"/>
              <a:t>– 14</a:t>
            </a:r>
          </a:p>
          <a:p>
            <a:r>
              <a:rPr lang="uk-UA" sz="2000" dirty="0" smtClean="0"/>
              <a:t>Учитель-методист - 1</a:t>
            </a:r>
            <a:endParaRPr lang="ru-RU" sz="2000" dirty="0"/>
          </a:p>
          <a:p>
            <a:r>
              <a:rPr lang="uk-UA" sz="2000" dirty="0"/>
              <a:t>Спеціаліст вищої категорії – </a:t>
            </a:r>
            <a:r>
              <a:rPr lang="uk-UA" sz="2000" dirty="0" smtClean="0"/>
              <a:t>33;</a:t>
            </a:r>
            <a:endParaRPr lang="ru-RU" sz="2000" dirty="0"/>
          </a:p>
          <a:p>
            <a:r>
              <a:rPr lang="uk-UA" sz="2000" dirty="0"/>
              <a:t>Спеціаліст І категорії – </a:t>
            </a:r>
            <a:r>
              <a:rPr lang="uk-UA" sz="2000" dirty="0" smtClean="0"/>
              <a:t>7;</a:t>
            </a:r>
            <a:endParaRPr lang="ru-RU" sz="2000" dirty="0"/>
          </a:p>
          <a:p>
            <a:r>
              <a:rPr lang="uk-UA" sz="2000" dirty="0"/>
              <a:t>Спеціаліст ІІ категорії – </a:t>
            </a:r>
            <a:r>
              <a:rPr lang="uk-UA" sz="2000" dirty="0" smtClean="0"/>
              <a:t>11;</a:t>
            </a:r>
            <a:endParaRPr lang="ru-RU" sz="2000" dirty="0"/>
          </a:p>
          <a:p>
            <a:r>
              <a:rPr lang="uk-UA" sz="2000" dirty="0"/>
              <a:t>спеціалістів – </a:t>
            </a:r>
            <a:r>
              <a:rPr lang="uk-UA" sz="2000" dirty="0" smtClean="0"/>
              <a:t>5;</a:t>
            </a:r>
          </a:p>
          <a:p>
            <a:r>
              <a:rPr lang="uk-UA" sz="2000" dirty="0" smtClean="0"/>
              <a:t>11 </a:t>
            </a:r>
            <a:r>
              <a:rPr lang="uk-UA" sz="2000" dirty="0" err="1"/>
              <a:t>тариф.розряд</a:t>
            </a:r>
            <a:r>
              <a:rPr lang="uk-UA" sz="2000" dirty="0"/>
              <a:t> – </a:t>
            </a:r>
            <a:r>
              <a:rPr lang="uk-UA" sz="2000" dirty="0" smtClean="0"/>
              <a:t>7</a:t>
            </a:r>
            <a:endParaRPr lang="ru-RU" sz="2000" dirty="0"/>
          </a:p>
          <a:p>
            <a:r>
              <a:rPr lang="uk-UA" sz="2000" dirty="0"/>
              <a:t>10 тариф розряд – </a:t>
            </a:r>
            <a:r>
              <a:rPr lang="uk-UA" sz="2000" dirty="0" smtClean="0"/>
              <a:t>5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786682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chemeClr val="bg1">
                    <a:lumMod val="95000"/>
                  </a:schemeClr>
                </a:solidFill>
              </a:rPr>
              <a:t>Внутрішня</a:t>
            </a:r>
            <a:r>
              <a:rPr lang="uk-UA" b="1" dirty="0"/>
              <a:t> система </a:t>
            </a:r>
            <a:br>
              <a:rPr lang="uk-UA" b="1" dirty="0"/>
            </a:br>
            <a:r>
              <a:rPr lang="uk-UA" b="1" dirty="0"/>
              <a:t>забезпечення якості освіти</a:t>
            </a:r>
            <a:endParaRPr lang="ru-RU" sz="3200" dirty="0"/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251520" y="1988840"/>
            <a:ext cx="3888432" cy="2088232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>
                <a:solidFill>
                  <a:schemeClr val="bg1"/>
                </a:solidFill>
              </a:rPr>
              <a:t>Освітнє </a:t>
            </a:r>
            <a:r>
              <a:rPr lang="uk-UA" sz="2400" dirty="0">
                <a:solidFill>
                  <a:schemeClr val="bg1"/>
                </a:solidFill>
              </a:rPr>
              <a:t>середовище закладу </a:t>
            </a:r>
            <a:r>
              <a:rPr lang="uk-UA" sz="2400" dirty="0" smtClean="0">
                <a:solidFill>
                  <a:schemeClr val="bg1"/>
                </a:solidFill>
              </a:rPr>
              <a:t>освіти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5" name="Блок-схема: несколько документов 4"/>
          <p:cNvSpPr/>
          <p:nvPr/>
        </p:nvSpPr>
        <p:spPr>
          <a:xfrm>
            <a:off x="4788024" y="1988840"/>
            <a:ext cx="3744416" cy="194421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/>
              <a:t>Система </a:t>
            </a:r>
            <a:r>
              <a:rPr lang="uk-UA" sz="2400" dirty="0"/>
              <a:t>оцінювання здобувачів </a:t>
            </a:r>
            <a:r>
              <a:rPr lang="uk-UA" sz="2400" dirty="0" smtClean="0"/>
              <a:t>освіти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6" name="Блок-схема: несколько документов 5"/>
          <p:cNvSpPr/>
          <p:nvPr/>
        </p:nvSpPr>
        <p:spPr>
          <a:xfrm>
            <a:off x="272271" y="4293096"/>
            <a:ext cx="4032448" cy="205654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 smtClean="0"/>
              <a:t>Оцінювання педагогічної </a:t>
            </a:r>
            <a:r>
              <a:rPr lang="uk-UA" sz="2400" dirty="0"/>
              <a:t>діяльності педагогічних </a:t>
            </a:r>
            <a:r>
              <a:rPr lang="uk-UA" sz="2400" dirty="0" smtClean="0"/>
              <a:t>працівників</a:t>
            </a:r>
            <a:endParaRPr lang="ru-RU" sz="2400" dirty="0"/>
          </a:p>
          <a:p>
            <a:pPr algn="ctr"/>
            <a:endParaRPr lang="ru-RU" dirty="0"/>
          </a:p>
        </p:txBody>
      </p:sp>
      <p:sp>
        <p:nvSpPr>
          <p:cNvPr id="7" name="Блок-схема: несколько документов 6"/>
          <p:cNvSpPr/>
          <p:nvPr/>
        </p:nvSpPr>
        <p:spPr>
          <a:xfrm>
            <a:off x="4788024" y="4293096"/>
            <a:ext cx="3744416" cy="2098856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2400" dirty="0"/>
              <a:t>Управлінські процеси закладу </a:t>
            </a:r>
            <a:r>
              <a:rPr lang="uk-UA" sz="2400" dirty="0" smtClean="0"/>
              <a:t>освіти</a:t>
            </a:r>
            <a:endParaRPr lang="ru-RU" sz="2400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4871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64487"/>
            <a:ext cx="8496944" cy="527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87" y="116632"/>
            <a:ext cx="2263026" cy="137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53426"/>
            <a:ext cx="1845315" cy="1392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87" y="239456"/>
            <a:ext cx="1863822" cy="140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4912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04" y="176820"/>
            <a:ext cx="1830487" cy="138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</p:spPr>
        <p:txBody>
          <a:bodyPr/>
          <a:lstStyle/>
          <a:p>
            <a:r>
              <a:rPr lang="uk-UA" dirty="0" err="1" smtClean="0"/>
              <a:t>олдллл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2740793" cy="1664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969" y="145442"/>
            <a:ext cx="180791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338" y="3799863"/>
            <a:ext cx="2293603" cy="305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8747"/>
            <a:ext cx="3399518" cy="255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24" y="1511931"/>
            <a:ext cx="1205614" cy="160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11" y="4437112"/>
            <a:ext cx="3500927" cy="197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068" y="1511931"/>
            <a:ext cx="1943413" cy="135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01091"/>
            <a:ext cx="2394709" cy="239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531" y="4454069"/>
            <a:ext cx="247398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038" y="1943869"/>
            <a:ext cx="1962150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9219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518241"/>
          </a:xfrm>
        </p:spPr>
        <p:txBody>
          <a:bodyPr>
            <a:normAutofit/>
          </a:bodyPr>
          <a:lstStyle/>
          <a:p>
            <a:r>
              <a:rPr lang="ru-RU" sz="3200" dirty="0"/>
              <a:t>Система </a:t>
            </a:r>
            <a:r>
              <a:rPr lang="ru-RU" sz="3200" dirty="0" err="1"/>
              <a:t>планування</a:t>
            </a:r>
            <a:r>
              <a:rPr lang="ru-RU" sz="3200" dirty="0"/>
              <a:t> та </a:t>
            </a:r>
            <a:r>
              <a:rPr lang="ru-RU" sz="3200" dirty="0" err="1"/>
              <a:t>самооцінювання</a:t>
            </a:r>
            <a:r>
              <a:rPr lang="ru-RU" sz="3200" dirty="0"/>
              <a:t> </a:t>
            </a:r>
            <a:r>
              <a:rPr lang="ru-RU" sz="3200" dirty="0" err="1"/>
              <a:t>якості</a:t>
            </a:r>
            <a:r>
              <a:rPr lang="ru-RU" sz="3200" dirty="0"/>
              <a:t> </a:t>
            </a:r>
            <a:r>
              <a:rPr lang="ru-RU" sz="3200" dirty="0" err="1"/>
              <a:t>освітньої</a:t>
            </a:r>
            <a:r>
              <a:rPr lang="ru-RU" sz="3200" dirty="0"/>
              <a:t> </a:t>
            </a:r>
            <a:r>
              <a:rPr lang="ru-RU" sz="3200" dirty="0" err="1"/>
              <a:t>діяльності</a:t>
            </a:r>
            <a:r>
              <a:rPr lang="ru-RU" sz="3200" dirty="0"/>
              <a:t> закладу </a:t>
            </a:r>
            <a:r>
              <a:rPr lang="ru-RU" sz="3200" dirty="0" err="1" smtClean="0"/>
              <a:t>освіти</a:t>
            </a:r>
            <a:r>
              <a:rPr lang="ru-RU" sz="3200" dirty="0" smtClean="0"/>
              <a:t>.</a:t>
            </a:r>
          </a:p>
          <a:p>
            <a:r>
              <a:rPr lang="ru-RU" sz="3200" dirty="0" err="1"/>
              <a:t>Формування</a:t>
            </a:r>
            <a:r>
              <a:rPr lang="ru-RU" sz="3200" dirty="0"/>
              <a:t> </a:t>
            </a:r>
            <a:r>
              <a:rPr lang="ru-RU" sz="3200" dirty="0" err="1"/>
              <a:t>відносин</a:t>
            </a:r>
            <a:r>
              <a:rPr lang="ru-RU" sz="3200" dirty="0"/>
              <a:t> </a:t>
            </a:r>
            <a:r>
              <a:rPr lang="ru-RU" sz="3200" dirty="0" err="1"/>
              <a:t>довіри</a:t>
            </a:r>
            <a:r>
              <a:rPr lang="ru-RU" sz="3200" dirty="0"/>
              <a:t> та </a:t>
            </a:r>
            <a:r>
              <a:rPr lang="ru-RU" sz="3200" dirty="0" err="1" smtClean="0"/>
              <a:t>прозорості</a:t>
            </a:r>
            <a:r>
              <a:rPr lang="ru-RU" sz="3200" dirty="0" smtClean="0"/>
              <a:t>.</a:t>
            </a:r>
          </a:p>
          <a:p>
            <a:r>
              <a:rPr lang="uk-UA" sz="3200" dirty="0"/>
              <a:t>Фінансово-господарська </a:t>
            </a:r>
            <a:r>
              <a:rPr lang="uk-UA" sz="3200" dirty="0" smtClean="0"/>
              <a:t>діяльність.</a:t>
            </a:r>
            <a:endParaRPr lang="ru-RU" sz="32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/>
              <a:t>І</a:t>
            </a:r>
            <a:r>
              <a:rPr lang="en-US" sz="2800" b="1" dirty="0"/>
              <a:t>V</a:t>
            </a:r>
            <a:r>
              <a:rPr lang="uk-UA" sz="2800" b="1" dirty="0"/>
              <a:t>.Управлінські процеси закладу освіти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13631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Объект 2"/>
          <p:cNvSpPr txBox="1">
            <a:spLocks/>
          </p:cNvSpPr>
          <p:nvPr/>
        </p:nvSpPr>
        <p:spPr>
          <a:xfrm>
            <a:off x="107504" y="838980"/>
            <a:ext cx="9036496" cy="60964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uk-UA" smtClean="0"/>
              <a:t> </a:t>
            </a:r>
            <a:endParaRPr lang="ru-RU" dirty="0"/>
          </a:p>
        </p:txBody>
      </p:sp>
      <p:sp>
        <p:nvSpPr>
          <p:cNvPr id="46" name="Объект 2"/>
          <p:cNvSpPr txBox="1">
            <a:spLocks/>
          </p:cNvSpPr>
          <p:nvPr/>
        </p:nvSpPr>
        <p:spPr>
          <a:xfrm>
            <a:off x="259904" y="991380"/>
            <a:ext cx="9036496" cy="609643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uk-UA" smtClean="0"/>
              <a:t>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35" y="116632"/>
            <a:ext cx="8928992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4450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81260" cy="1054394"/>
          </a:xfrm>
        </p:spPr>
        <p:txBody>
          <a:bodyPr/>
          <a:lstStyle/>
          <a:p>
            <a:r>
              <a:rPr lang="uk-UA" dirty="0" smtClean="0">
                <a:solidFill>
                  <a:srgbClr val="FFFF00"/>
                </a:solidFill>
              </a:rPr>
              <a:t>ПЕДАГОГІЧНА РАДА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066248"/>
              </p:ext>
            </p:extLst>
          </p:nvPr>
        </p:nvGraphicFramePr>
        <p:xfrm>
          <a:off x="381000" y="1719263"/>
          <a:ext cx="8407400" cy="440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138862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pPr lvl="0" algn="just"/>
            <a:endParaRPr lang="ru-RU" sz="1800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Завдання</a:t>
            </a:r>
            <a:r>
              <a:rPr lang="ru-RU" sz="2800" b="1" dirty="0" smtClean="0">
                <a:solidFill>
                  <a:srgbClr val="FFFF00"/>
                </a:solidFill>
              </a:rPr>
              <a:t> на 2024-2025 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err="1" smtClean="0">
                <a:solidFill>
                  <a:srgbClr val="FFFF00"/>
                </a:solidFill>
              </a:rPr>
              <a:t>навчальний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рік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72816"/>
            <a:ext cx="8784976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створення безпечного комфортного освітнього середовища;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підвищення якості освітніх послуг;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підвищення результативності роботи з обдарованими дітьми;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створення цілісної системи моніторингу освітнього процесу;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покращення матеріально-технічної бази навчальних кабінетів; 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повна реалізація основних принципів, закладених Новою українською школою, у </a:t>
            </a:r>
            <a:r>
              <a:rPr lang="uk-UA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5-7класах та 8-х пілотних класах.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Створення </a:t>
            </a: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умов для професійного самовизначення учнів шляхом організації системи профорієнтаційної роботи, </a:t>
            </a:r>
            <a:r>
              <a:rPr lang="uk-UA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допрофільної</a:t>
            </a: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підготовки та профільного навчання.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Забезпечення інформаційної відкритості освітнього середовища школи з метою залучення партнерів соціуму для оновлення інфраструктури і змісту освітнього процесу. </a:t>
            </a:r>
            <a:endParaRPr lang="ru-RU" sz="14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180340" algn="l"/>
              </a:tabLst>
            </a:pP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Проведення  </a:t>
            </a:r>
            <a:r>
              <a:rPr lang="uk-UA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антибулінгової</a:t>
            </a:r>
            <a:r>
              <a:rPr lang="uk-UA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політики.</a:t>
            </a:r>
            <a:endParaRPr lang="ru-RU" sz="1400" b="1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69353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uk-UA" sz="2800" dirty="0" smtClean="0">
                <a:solidFill>
                  <a:schemeClr val="tx1"/>
                </a:solidFill>
              </a:rPr>
              <a:t>Організація безпечного освітнього процесу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І. ОСВІТНЄ СЕРЕДОВИЩЕ ЗАКЛАДУ </a:t>
            </a:r>
            <a:r>
              <a:rPr lang="uk-UA" b="1" dirty="0" smtClean="0"/>
              <a:t>ОСВІТИ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92896"/>
            <a:ext cx="2756698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розроблено алгоритм дій для всіх учасників освітнього процесу щодо евакуації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2492896"/>
            <a:ext cx="2736304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 безпечне та безперешкодне пересування по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2492896"/>
            <a:ext cx="2736304" cy="14401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роз’яснювальна робота </a:t>
            </a:r>
            <a:r>
              <a:rPr lang="uk-UA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 </a:t>
            </a:r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алгоритму дій під час евакуації, повітряних </a:t>
            </a:r>
            <a:r>
              <a:rPr lang="uk-UA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тривог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3922" y="4437112"/>
            <a:ext cx="4156070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проводяться бесіди про правила поводження з вибухонебезпечними предметами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20072" y="4437112"/>
            <a:ext cx="3528392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щоденно із здобувачами освіти різного віку повторюються правила поводження під час повітряної тривоги в укритті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629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FFFF00"/>
                </a:solidFill>
              </a:rPr>
              <a:t>Забезпечення</a:t>
            </a:r>
            <a:r>
              <a:rPr lang="ru-RU" b="1" dirty="0">
                <a:solidFill>
                  <a:srgbClr val="FFFF00"/>
                </a:solidFill>
              </a:rPr>
              <a:t> </a:t>
            </a:r>
            <a:r>
              <a:rPr lang="ru-RU" b="1" dirty="0" err="1">
                <a:solidFill>
                  <a:srgbClr val="FFFF00"/>
                </a:solidFill>
              </a:rPr>
              <a:t>комфортних</a:t>
            </a:r>
            <a:r>
              <a:rPr lang="ru-RU" b="1" dirty="0">
                <a:solidFill>
                  <a:srgbClr val="FFFF00"/>
                </a:solidFill>
              </a:rPr>
              <a:t> і </a:t>
            </a:r>
            <a:r>
              <a:rPr lang="ru-RU" b="1" dirty="0" err="1">
                <a:solidFill>
                  <a:srgbClr val="FFFF00"/>
                </a:solidFill>
              </a:rPr>
              <a:t>безпечних</a:t>
            </a:r>
            <a:r>
              <a:rPr lang="ru-RU" b="1" dirty="0">
                <a:solidFill>
                  <a:srgbClr val="FFFF00"/>
                </a:solidFill>
              </a:rPr>
              <a:t> умов </a:t>
            </a:r>
            <a:r>
              <a:rPr lang="ru-RU" b="1" dirty="0" err="1">
                <a:solidFill>
                  <a:srgbClr val="FFFF00"/>
                </a:solidFill>
              </a:rPr>
              <a:t>навчання</a:t>
            </a:r>
            <a:r>
              <a:rPr lang="ru-RU" b="1" dirty="0">
                <a:solidFill>
                  <a:srgbClr val="FFFF00"/>
                </a:solidFill>
              </a:rPr>
              <a:t> і </a:t>
            </a:r>
            <a:r>
              <a:rPr lang="ru-RU" b="1" dirty="0" err="1">
                <a:solidFill>
                  <a:srgbClr val="FFFF00"/>
                </a:solidFill>
              </a:rPr>
              <a:t>праці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98073"/>
            <a:ext cx="8352928" cy="4661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1" y="3429000"/>
            <a:ext cx="3456384" cy="30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179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2335"/>
            <a:ext cx="4320480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874" y="3496696"/>
            <a:ext cx="4134207" cy="310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3" y="3573016"/>
            <a:ext cx="42942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48" y="222335"/>
            <a:ext cx="4269439" cy="334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102" y="1988840"/>
            <a:ext cx="3387812" cy="254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88698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err="1">
                <a:solidFill>
                  <a:srgbClr val="FFFF00"/>
                </a:solidFill>
              </a:rPr>
              <a:t>Створення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освітнього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середовища</a:t>
            </a:r>
            <a:r>
              <a:rPr lang="ru-RU" sz="2800" b="1" dirty="0">
                <a:solidFill>
                  <a:srgbClr val="FFFF00"/>
                </a:solidFill>
              </a:rPr>
              <a:t>, </a:t>
            </a:r>
            <a:r>
              <a:rPr lang="ru-RU" sz="2800" b="1" dirty="0" err="1">
                <a:solidFill>
                  <a:srgbClr val="FFFF00"/>
                </a:solidFill>
              </a:rPr>
              <a:t>вільного</a:t>
            </a:r>
            <a:r>
              <a:rPr lang="ru-RU" sz="2800" b="1" dirty="0">
                <a:solidFill>
                  <a:srgbClr val="FFFF00"/>
                </a:solidFill>
              </a:rPr>
              <a:t> </a:t>
            </a:r>
            <a:r>
              <a:rPr lang="ru-RU" sz="2800" b="1" dirty="0" err="1">
                <a:solidFill>
                  <a:srgbClr val="FFFF00"/>
                </a:solidFill>
              </a:rPr>
              <a:t>від</a:t>
            </a:r>
            <a:r>
              <a:rPr lang="ru-RU" sz="2800" b="1" dirty="0">
                <a:solidFill>
                  <a:srgbClr val="FFFF00"/>
                </a:solidFill>
              </a:rPr>
              <a:t> будь-</a:t>
            </a:r>
            <a:r>
              <a:rPr lang="ru-RU" sz="2800" b="1" dirty="0" err="1">
                <a:solidFill>
                  <a:srgbClr val="FFFF00"/>
                </a:solidFill>
              </a:rPr>
              <a:t>яких</a:t>
            </a:r>
            <a:r>
              <a:rPr lang="ru-RU" sz="2800" b="1" dirty="0">
                <a:solidFill>
                  <a:srgbClr val="FFFF00"/>
                </a:solidFill>
              </a:rPr>
              <a:t> форм </a:t>
            </a:r>
            <a:r>
              <a:rPr lang="ru-RU" sz="2800" b="1" dirty="0" err="1">
                <a:solidFill>
                  <a:srgbClr val="FFFF00"/>
                </a:solidFill>
              </a:rPr>
              <a:t>насильства</a:t>
            </a:r>
            <a:r>
              <a:rPr lang="ru-RU" sz="2800" b="1" dirty="0">
                <a:solidFill>
                  <a:srgbClr val="FFFF00"/>
                </a:solidFill>
              </a:rPr>
              <a:t> та </a:t>
            </a:r>
            <a:r>
              <a:rPr lang="ru-RU" sz="2800" b="1" dirty="0" err="1">
                <a:solidFill>
                  <a:srgbClr val="FFFF00"/>
                </a:solidFill>
              </a:rPr>
              <a:t>дискримінації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902" y="4168336"/>
            <a:ext cx="2854644" cy="214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0" y="1922927"/>
            <a:ext cx="3133745" cy="4380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41" y="4228194"/>
            <a:ext cx="2786921" cy="20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826" y="1736812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36812"/>
            <a:ext cx="2269871" cy="25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0017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88640"/>
            <a:ext cx="2232248" cy="396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11" y="3103181"/>
            <a:ext cx="1949568" cy="34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391" y="332656"/>
            <a:ext cx="1970289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48" y="3155601"/>
            <a:ext cx="1920067" cy="341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743789" cy="280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27176"/>
            <a:ext cx="2309897" cy="4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119586"/>
            <a:ext cx="2160069" cy="3549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4794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80999" y="1719071"/>
            <a:ext cx="3902969" cy="2719890"/>
          </a:xfrm>
        </p:spPr>
        <p:txBody>
          <a:bodyPr>
            <a:normAutofit fontScale="77500" lnSpcReduction="20000"/>
          </a:bodyPr>
          <a:lstStyle/>
          <a:p>
            <a:pPr marL="45720" indent="0">
              <a:spcBef>
                <a:spcPts val="100"/>
              </a:spcBef>
              <a:buNone/>
            </a:pPr>
            <a:r>
              <a:rPr lang="uk-UA" alt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учнів з особливими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uk-UA" alt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освітніми </a:t>
            </a: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потребами створено 8 класів з </a:t>
            </a:r>
            <a:r>
              <a:rPr lang="uk-UA" alt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інклюзивною формою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 (16 учнів)</a:t>
            </a:r>
          </a:p>
          <a:p>
            <a:pPr marL="45720" indent="0">
              <a:buNone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" indent="0">
              <a:buNone/>
            </a:pPr>
            <a:r>
              <a:rPr lang="uk-UA" altLang="uk-UA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індивідуальній  формі  навчання (педагогічний патронаж) навчалися 3 учнів</a:t>
            </a:r>
            <a:endParaRPr lang="uk-UA" altLang="uk-UA" sz="24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1260" cy="1221601"/>
          </a:xfrm>
        </p:spPr>
        <p:txBody>
          <a:bodyPr/>
          <a:lstStyle/>
          <a:p>
            <a:r>
              <a:rPr lang="ru-RU" sz="2400" b="1" dirty="0" err="1">
                <a:solidFill>
                  <a:srgbClr val="FFFF00"/>
                </a:solidFill>
              </a:rPr>
              <a:t>Формування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інклюзивного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розвивального</a:t>
            </a:r>
            <a:r>
              <a:rPr lang="ru-RU" sz="2400" b="1" dirty="0">
                <a:solidFill>
                  <a:srgbClr val="FFFF00"/>
                </a:solidFill>
              </a:rPr>
              <a:t> та </a:t>
            </a:r>
            <a:r>
              <a:rPr lang="ru-RU" sz="2400" b="1" dirty="0" err="1">
                <a:solidFill>
                  <a:srgbClr val="FFFF00"/>
                </a:solidFill>
              </a:rPr>
              <a:t>мотивуючого</a:t>
            </a:r>
            <a:r>
              <a:rPr lang="ru-RU" sz="2400" b="1" dirty="0">
                <a:solidFill>
                  <a:srgbClr val="FFFF00"/>
                </a:solidFill>
              </a:rPr>
              <a:t> до </a:t>
            </a:r>
            <a:r>
              <a:rPr lang="ru-RU" sz="2400" b="1" dirty="0" err="1">
                <a:solidFill>
                  <a:srgbClr val="FFFF00"/>
                </a:solidFill>
              </a:rPr>
              <a:t>навчання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освітнього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простору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objec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36446"/>
            <a:ext cx="1576702" cy="1715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objec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149080"/>
            <a:ext cx="1782862" cy="1782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Объект 1"/>
          <p:cNvSpPr txBox="1">
            <a:spLocks/>
          </p:cNvSpPr>
          <p:nvPr/>
        </p:nvSpPr>
        <p:spPr>
          <a:xfrm>
            <a:off x="4716016" y="1700809"/>
            <a:ext cx="3758953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00"/>
              </a:spcBef>
              <a:buNone/>
              <a:tabLst>
                <a:tab pos="1025525" algn="l"/>
              </a:tabLst>
            </a:pPr>
            <a:r>
              <a:rPr lang="uk-UA" altLang="uk-UA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Екстернатна</a:t>
            </a:r>
            <a:r>
              <a:rPr lang="uk-UA" altLang="uk-UA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здобуття освіти – 7</a:t>
            </a:r>
            <a:r>
              <a:rPr lang="uk-UA" altLang="uk-UA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uk-UA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</a:p>
          <a:p>
            <a:pPr marL="45720" indent="0">
              <a:buNone/>
            </a:pPr>
            <a:endParaRPr lang="ru-RU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49080"/>
            <a:ext cx="3168352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8882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188640"/>
            <a:ext cx="8381260" cy="1221601"/>
          </a:xfrm>
        </p:spPr>
        <p:txBody>
          <a:bodyPr/>
          <a:lstStyle/>
          <a:p>
            <a:r>
              <a:rPr lang="uk-UA" sz="2400" b="1" dirty="0">
                <a:solidFill>
                  <a:srgbClr val="FFFF00"/>
                </a:solidFill>
              </a:rPr>
              <a:t>Бібліотека як простір інформаційної взаємодії та соціально-культурної  комунікації учасників освітнього </a:t>
            </a:r>
            <a:r>
              <a:rPr lang="uk-UA" sz="2400" b="1" dirty="0" smtClean="0">
                <a:solidFill>
                  <a:srgbClr val="FFFF00"/>
                </a:solidFill>
              </a:rPr>
              <a:t>процесу</a:t>
            </a:r>
            <a:endParaRPr lang="ru-RU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0863"/>
            <a:ext cx="3648323" cy="182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600733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4105069" cy="2052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290"/>
            <a:ext cx="4104602" cy="20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778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ідкритий урок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исьмо Головач">
  <a:themeElements>
    <a:clrScheme name="Письмо Головач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Письмо Головач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сьмо Головач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етка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Відкритий урок</Template>
  <TotalTime>2752</TotalTime>
  <Words>684</Words>
  <Application>Microsoft Office PowerPoint</Application>
  <PresentationFormat>Экран (4:3)</PresentationFormat>
  <Paragraphs>119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Відкритий урок</vt:lpstr>
      <vt:lpstr>Письмо Головач</vt:lpstr>
      <vt:lpstr>Сетка</vt:lpstr>
      <vt:lpstr>Презентация PowerPoint</vt:lpstr>
      <vt:lpstr>Внутрішня система  забезпечення якості освіти</vt:lpstr>
      <vt:lpstr>І. ОСВІТНЄ СЕРЕДОВИЩЕ ЗАКЛАДУ ОСВІТИ</vt:lpstr>
      <vt:lpstr>Забезпечення комфортних і безпечних умов навчання і праці</vt:lpstr>
      <vt:lpstr>Презентация PowerPoint</vt:lpstr>
      <vt:lpstr>Створення освітнього середовища, вільного від будь-яких форм насильства та дискримінації</vt:lpstr>
      <vt:lpstr>Презентация PowerPoint</vt:lpstr>
      <vt:lpstr>Формування інклюзивного, розвивального та мотивуючого до навчання освітнього простору</vt:lpstr>
      <vt:lpstr>Бібліотека як простір інформаційної взаємодії та соціально-культурної  комунікації учасників освітнього процесу</vt:lpstr>
      <vt:lpstr>Волонтерська робота,  допомага ЗСУ</vt:lpstr>
      <vt:lpstr>Презентация PowerPoint</vt:lpstr>
      <vt:lpstr>Забезпеченість комп’ютерною технікою</vt:lpstr>
      <vt:lpstr>ІІ. Система оцінювання здобувачів освіти</vt:lpstr>
      <vt:lpstr>Структура контингенту учнів  Чинадіївського ЗЗСО І-ІІІ ст. у 2023-2024 н.р.</vt:lpstr>
      <vt:lpstr>Застосування внутрішнього моніторингу, що передбачає систематичне відстеження та коригування результатів навчання кожного здобувача освіти</vt:lpstr>
      <vt:lpstr>ІІІ. Оцінювання педагогічної діяльності педагогічних працівників</vt:lpstr>
      <vt:lpstr>МЕТОДИЧНА  проблема «Формування інноваційного освітнього середовища на основі педагогіки партнерства в умовах реалізації компетентнісного підходу та принципу дитиноцентризму» </vt:lpstr>
      <vt:lpstr>АТЕСТАЦІЯ</vt:lpstr>
      <vt:lpstr>Кількісний і якісний склад педагогічних працівників</vt:lpstr>
      <vt:lpstr>Презентация PowerPoint</vt:lpstr>
      <vt:lpstr>олдллл</vt:lpstr>
      <vt:lpstr>ІV.Управлінські процеси закладу освіти</vt:lpstr>
      <vt:lpstr>Презентация PowerPoint</vt:lpstr>
      <vt:lpstr>ПЕДАГОГІЧНА РАДА</vt:lpstr>
      <vt:lpstr>Завдання на 2024-2025  навчальний рік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Acer</cp:lastModifiedBy>
  <cp:revision>175</cp:revision>
  <dcterms:created xsi:type="dcterms:W3CDTF">2013-05-28T06:56:38Z</dcterms:created>
  <dcterms:modified xsi:type="dcterms:W3CDTF">2024-06-11T20:00:27Z</dcterms:modified>
</cp:coreProperties>
</file>