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0"/>
  </p:notesMasterIdLst>
  <p:sldIdLst>
    <p:sldId id="256" r:id="rId4"/>
    <p:sldId id="351" r:id="rId5"/>
    <p:sldId id="361" r:id="rId6"/>
    <p:sldId id="349" r:id="rId7"/>
    <p:sldId id="363" r:id="rId8"/>
    <p:sldId id="375" r:id="rId9"/>
    <p:sldId id="353" r:id="rId10"/>
    <p:sldId id="376" r:id="rId11"/>
    <p:sldId id="377" r:id="rId12"/>
    <p:sldId id="378" r:id="rId13"/>
    <p:sldId id="379" r:id="rId14"/>
    <p:sldId id="380" r:id="rId15"/>
    <p:sldId id="381" r:id="rId16"/>
    <p:sldId id="383" r:id="rId17"/>
    <p:sldId id="382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54" r:id="rId26"/>
    <p:sldId id="355" r:id="rId27"/>
    <p:sldId id="356" r:id="rId28"/>
    <p:sldId id="283" r:id="rId29"/>
    <p:sldId id="357" r:id="rId30"/>
    <p:sldId id="284" r:id="rId31"/>
    <p:sldId id="359" r:id="rId32"/>
    <p:sldId id="358" r:id="rId33"/>
    <p:sldId id="369" r:id="rId34"/>
    <p:sldId id="366" r:id="rId35"/>
    <p:sldId id="367" r:id="rId36"/>
    <p:sldId id="368" r:id="rId37"/>
    <p:sldId id="329" r:id="rId38"/>
    <p:sldId id="39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9933"/>
    <a:srgbClr val="6600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689" autoAdjust="0"/>
    <p:restoredTop sz="94660"/>
  </p:normalViewPr>
  <p:slideViewPr>
    <p:cSldViewPr>
      <p:cViewPr varScale="1">
        <p:scale>
          <a:sx n="65" d="100"/>
          <a:sy n="65" d="100"/>
        </p:scale>
        <p:origin x="-102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4CF62-EE41-48FE-9A7D-CB8897FC3A33}" type="doc">
      <dgm:prSet loTypeId="urn:microsoft.com/office/officeart/2005/8/layout/list1#1" loCatId="list" qsTypeId="urn:microsoft.com/office/officeart/2005/8/quickstyle/simple1#1" qsCatId="simple" csTypeId="urn:microsoft.com/office/officeart/2005/8/colors/colorful2#1" csCatId="colorful" phldr="1"/>
      <dgm:spPr/>
      <dgm:t>
        <a:bodyPr/>
        <a:lstStyle/>
        <a:p>
          <a:endParaRPr lang="uk-UA"/>
        </a:p>
      </dgm:t>
    </dgm:pt>
    <dgm:pt modelId="{07EC99BD-86D3-4A52-9A6C-5D00236C0D2A}">
      <dgm:prSet phldrT="[Текст]"/>
      <dgm:spPr/>
      <dgm:t>
        <a:bodyPr/>
        <a:lstStyle/>
        <a:p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Проведено педрад - 11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331EDC6-18D6-441E-84E5-C190E802AE80}" type="parTrans" cxnId="{CC99CBA1-E9B6-44B6-820A-7BD2EB354421}">
      <dgm:prSet/>
      <dgm:spPr/>
      <dgm:t>
        <a:bodyPr/>
        <a:lstStyle/>
        <a:p>
          <a:endParaRPr lang="uk-UA"/>
        </a:p>
      </dgm:t>
    </dgm:pt>
    <dgm:pt modelId="{BA9546DF-359A-475C-9819-7F392F1D8252}" type="sibTrans" cxnId="{CC99CBA1-E9B6-44B6-820A-7BD2EB354421}">
      <dgm:prSet/>
      <dgm:spPr/>
      <dgm:t>
        <a:bodyPr/>
        <a:lstStyle/>
        <a:p>
          <a:endParaRPr lang="uk-UA"/>
        </a:p>
      </dgm:t>
    </dgm:pt>
    <dgm:pt modelId="{ACDD5074-6381-4BC4-8721-00C0E0C8A6A2}">
      <dgm:prSet phldrT="[Текст]"/>
      <dgm:spPr/>
      <dgm:t>
        <a:bodyPr/>
        <a:lstStyle/>
        <a:p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Прийнято управлінських рішень - 118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FE6FDBC-10BD-479F-90EF-AF9151EE0FEE}" type="parTrans" cxnId="{C686BCC6-5132-4F90-B7C4-CDDFD7AB51A8}">
      <dgm:prSet/>
      <dgm:spPr/>
      <dgm:t>
        <a:bodyPr/>
        <a:lstStyle/>
        <a:p>
          <a:endParaRPr lang="uk-UA"/>
        </a:p>
      </dgm:t>
    </dgm:pt>
    <dgm:pt modelId="{D304D10B-C06D-4031-B049-B405153A760F}" type="sibTrans" cxnId="{C686BCC6-5132-4F90-B7C4-CDDFD7AB51A8}">
      <dgm:prSet/>
      <dgm:spPr/>
      <dgm:t>
        <a:bodyPr/>
        <a:lstStyle/>
        <a:p>
          <a:endParaRPr lang="uk-UA"/>
        </a:p>
      </dgm:t>
    </dgm:pt>
    <dgm:pt modelId="{63C2F4CF-C750-4C42-BFD9-F95456B86F72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</a:rPr>
            <a:t>Розглянуто питань - 68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AE5822A-69B1-4C66-AC9D-E3AF94F05EC0}" type="sibTrans" cxnId="{72C516D6-6444-41A4-8184-D73B681BA323}">
      <dgm:prSet/>
      <dgm:spPr/>
      <dgm:t>
        <a:bodyPr/>
        <a:lstStyle/>
        <a:p>
          <a:endParaRPr lang="uk-UA"/>
        </a:p>
      </dgm:t>
    </dgm:pt>
    <dgm:pt modelId="{57EEFDAE-A9C3-411D-BEEF-838AE5A6A0C1}" type="parTrans" cxnId="{72C516D6-6444-41A4-8184-D73B681BA323}">
      <dgm:prSet/>
      <dgm:spPr/>
      <dgm:t>
        <a:bodyPr/>
        <a:lstStyle/>
        <a:p>
          <a:endParaRPr lang="uk-UA"/>
        </a:p>
      </dgm:t>
    </dgm:pt>
    <dgm:pt modelId="{9ABB14DA-59C7-42A5-8B80-7507E70617EB}" type="pres">
      <dgm:prSet presAssocID="{10C4CF62-EE41-48FE-9A7D-CB8897FC3A3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88B226E-1322-457A-A768-6544A94043CD}" type="pres">
      <dgm:prSet presAssocID="{07EC99BD-86D3-4A52-9A6C-5D00236C0D2A}" presName="parentLin" presStyleCnt="0"/>
      <dgm:spPr/>
    </dgm:pt>
    <dgm:pt modelId="{C66DEA7D-261A-4C70-9620-CB4FE7BC32C9}" type="pres">
      <dgm:prSet presAssocID="{07EC99BD-86D3-4A52-9A6C-5D00236C0D2A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80E71D25-4227-4CB9-9661-B647EEFC9116}" type="pres">
      <dgm:prSet presAssocID="{07EC99BD-86D3-4A52-9A6C-5D00236C0D2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2FE6C6-1CC1-4628-B765-AE421F5CEBA0}" type="pres">
      <dgm:prSet presAssocID="{07EC99BD-86D3-4A52-9A6C-5D00236C0D2A}" presName="negativeSpace" presStyleCnt="0"/>
      <dgm:spPr/>
    </dgm:pt>
    <dgm:pt modelId="{D13D933B-5FE3-4DE2-8568-681941556073}" type="pres">
      <dgm:prSet presAssocID="{07EC99BD-86D3-4A52-9A6C-5D00236C0D2A}" presName="childText" presStyleLbl="conFgAcc1" presStyleIdx="0" presStyleCnt="3">
        <dgm:presLayoutVars>
          <dgm:bulletEnabled val="1"/>
        </dgm:presLayoutVars>
      </dgm:prSet>
      <dgm:spPr/>
    </dgm:pt>
    <dgm:pt modelId="{240CE1D8-84BE-4A0A-AE2C-71398FD305D8}" type="pres">
      <dgm:prSet presAssocID="{BA9546DF-359A-475C-9819-7F392F1D8252}" presName="spaceBetweenRectangles" presStyleCnt="0"/>
      <dgm:spPr/>
    </dgm:pt>
    <dgm:pt modelId="{F57123C1-DD9D-4E20-9139-70D8CF5799CE}" type="pres">
      <dgm:prSet presAssocID="{63C2F4CF-C750-4C42-BFD9-F95456B86F72}" presName="parentLin" presStyleCnt="0"/>
      <dgm:spPr/>
    </dgm:pt>
    <dgm:pt modelId="{2FFBDD82-3AA9-417C-BC77-1EC6CB6F7D6E}" type="pres">
      <dgm:prSet presAssocID="{63C2F4CF-C750-4C42-BFD9-F95456B86F72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3286F872-B0EA-4CAA-AD65-27FFC06E8AA0}" type="pres">
      <dgm:prSet presAssocID="{63C2F4CF-C750-4C42-BFD9-F95456B86F7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7B0646-66A3-463A-9793-FD3EDC902CA6}" type="pres">
      <dgm:prSet presAssocID="{63C2F4CF-C750-4C42-BFD9-F95456B86F72}" presName="negativeSpace" presStyleCnt="0"/>
      <dgm:spPr/>
    </dgm:pt>
    <dgm:pt modelId="{3450296E-E1D6-4FD0-949E-147BB6439046}" type="pres">
      <dgm:prSet presAssocID="{63C2F4CF-C750-4C42-BFD9-F95456B86F72}" presName="childText" presStyleLbl="conFgAcc1" presStyleIdx="1" presStyleCnt="3">
        <dgm:presLayoutVars>
          <dgm:bulletEnabled val="1"/>
        </dgm:presLayoutVars>
      </dgm:prSet>
      <dgm:spPr/>
    </dgm:pt>
    <dgm:pt modelId="{A2788083-99A2-4380-864C-72CC61719737}" type="pres">
      <dgm:prSet presAssocID="{EAE5822A-69B1-4C66-AC9D-E3AF94F05EC0}" presName="spaceBetweenRectangles" presStyleCnt="0"/>
      <dgm:spPr/>
    </dgm:pt>
    <dgm:pt modelId="{797316AD-995B-41F9-B5F5-78C28A47D91B}" type="pres">
      <dgm:prSet presAssocID="{ACDD5074-6381-4BC4-8721-00C0E0C8A6A2}" presName="parentLin" presStyleCnt="0"/>
      <dgm:spPr/>
    </dgm:pt>
    <dgm:pt modelId="{84EDE54C-FDB0-42ED-B690-A7C79BC2EB1F}" type="pres">
      <dgm:prSet presAssocID="{ACDD5074-6381-4BC4-8721-00C0E0C8A6A2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B13D67B9-5B67-4738-9E2A-B6954645D5E0}" type="pres">
      <dgm:prSet presAssocID="{ACDD5074-6381-4BC4-8721-00C0E0C8A6A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099A87-BD40-4466-A425-E645FF58D07C}" type="pres">
      <dgm:prSet presAssocID="{ACDD5074-6381-4BC4-8721-00C0E0C8A6A2}" presName="negativeSpace" presStyleCnt="0"/>
      <dgm:spPr/>
    </dgm:pt>
    <dgm:pt modelId="{65F306D5-FE9B-4DB5-B8BF-8D40DEA4A337}" type="pres">
      <dgm:prSet presAssocID="{ACDD5074-6381-4BC4-8721-00C0E0C8A6A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D147E0D-A8CA-41A8-99B3-2C6E197279A9}" type="presOf" srcId="{ACDD5074-6381-4BC4-8721-00C0E0C8A6A2}" destId="{84EDE54C-FDB0-42ED-B690-A7C79BC2EB1F}" srcOrd="0" destOrd="0" presId="urn:microsoft.com/office/officeart/2005/8/layout/list1#1"/>
    <dgm:cxn modelId="{72C516D6-6444-41A4-8184-D73B681BA323}" srcId="{10C4CF62-EE41-48FE-9A7D-CB8897FC3A33}" destId="{63C2F4CF-C750-4C42-BFD9-F95456B86F72}" srcOrd="1" destOrd="0" parTransId="{57EEFDAE-A9C3-411D-BEEF-838AE5A6A0C1}" sibTransId="{EAE5822A-69B1-4C66-AC9D-E3AF94F05EC0}"/>
    <dgm:cxn modelId="{6460C8E8-9558-460B-866E-EE9A93D8DCAA}" type="presOf" srcId="{63C2F4CF-C750-4C42-BFD9-F95456B86F72}" destId="{3286F872-B0EA-4CAA-AD65-27FFC06E8AA0}" srcOrd="1" destOrd="0" presId="urn:microsoft.com/office/officeart/2005/8/layout/list1#1"/>
    <dgm:cxn modelId="{077BD45C-7466-4D54-9E21-308EA24C0765}" type="presOf" srcId="{07EC99BD-86D3-4A52-9A6C-5D00236C0D2A}" destId="{80E71D25-4227-4CB9-9661-B647EEFC9116}" srcOrd="1" destOrd="0" presId="urn:microsoft.com/office/officeart/2005/8/layout/list1#1"/>
    <dgm:cxn modelId="{C686BCC6-5132-4F90-B7C4-CDDFD7AB51A8}" srcId="{10C4CF62-EE41-48FE-9A7D-CB8897FC3A33}" destId="{ACDD5074-6381-4BC4-8721-00C0E0C8A6A2}" srcOrd="2" destOrd="0" parTransId="{3FE6FDBC-10BD-479F-90EF-AF9151EE0FEE}" sibTransId="{D304D10B-C06D-4031-B049-B405153A760F}"/>
    <dgm:cxn modelId="{972348C9-611D-4169-865A-219121DC1A7C}" type="presOf" srcId="{ACDD5074-6381-4BC4-8721-00C0E0C8A6A2}" destId="{B13D67B9-5B67-4738-9E2A-B6954645D5E0}" srcOrd="1" destOrd="0" presId="urn:microsoft.com/office/officeart/2005/8/layout/list1#1"/>
    <dgm:cxn modelId="{CC99CBA1-E9B6-44B6-820A-7BD2EB354421}" srcId="{10C4CF62-EE41-48FE-9A7D-CB8897FC3A33}" destId="{07EC99BD-86D3-4A52-9A6C-5D00236C0D2A}" srcOrd="0" destOrd="0" parTransId="{5331EDC6-18D6-441E-84E5-C190E802AE80}" sibTransId="{BA9546DF-359A-475C-9819-7F392F1D8252}"/>
    <dgm:cxn modelId="{F5906415-E76A-4CE6-9C88-3BACD3BB94A5}" type="presOf" srcId="{07EC99BD-86D3-4A52-9A6C-5D00236C0D2A}" destId="{C66DEA7D-261A-4C70-9620-CB4FE7BC32C9}" srcOrd="0" destOrd="0" presId="urn:microsoft.com/office/officeart/2005/8/layout/list1#1"/>
    <dgm:cxn modelId="{74AC6074-4D2B-45B0-8022-694B419949D2}" type="presOf" srcId="{63C2F4CF-C750-4C42-BFD9-F95456B86F72}" destId="{2FFBDD82-3AA9-417C-BC77-1EC6CB6F7D6E}" srcOrd="0" destOrd="0" presId="urn:microsoft.com/office/officeart/2005/8/layout/list1#1"/>
    <dgm:cxn modelId="{74EEDB3C-69EC-4805-9AE3-E8D7504CD7E3}" type="presOf" srcId="{10C4CF62-EE41-48FE-9A7D-CB8897FC3A33}" destId="{9ABB14DA-59C7-42A5-8B80-7507E70617EB}" srcOrd="0" destOrd="0" presId="urn:microsoft.com/office/officeart/2005/8/layout/list1#1"/>
    <dgm:cxn modelId="{A6EB1002-AFB1-4FE1-88DE-343FC876266D}" type="presParOf" srcId="{9ABB14DA-59C7-42A5-8B80-7507E70617EB}" destId="{488B226E-1322-457A-A768-6544A94043CD}" srcOrd="0" destOrd="0" presId="urn:microsoft.com/office/officeart/2005/8/layout/list1#1"/>
    <dgm:cxn modelId="{1E8F5E6C-11FD-4D73-BE62-14F409BDD7F9}" type="presParOf" srcId="{488B226E-1322-457A-A768-6544A94043CD}" destId="{C66DEA7D-261A-4C70-9620-CB4FE7BC32C9}" srcOrd="0" destOrd="0" presId="urn:microsoft.com/office/officeart/2005/8/layout/list1#1"/>
    <dgm:cxn modelId="{BFBF8A97-5AA6-4CED-9429-256D2F20ED62}" type="presParOf" srcId="{488B226E-1322-457A-A768-6544A94043CD}" destId="{80E71D25-4227-4CB9-9661-B647EEFC9116}" srcOrd="1" destOrd="0" presId="urn:microsoft.com/office/officeart/2005/8/layout/list1#1"/>
    <dgm:cxn modelId="{21C9CAA4-A110-4135-9302-31C91DD84096}" type="presParOf" srcId="{9ABB14DA-59C7-42A5-8B80-7507E70617EB}" destId="{E92FE6C6-1CC1-4628-B765-AE421F5CEBA0}" srcOrd="1" destOrd="0" presId="urn:microsoft.com/office/officeart/2005/8/layout/list1#1"/>
    <dgm:cxn modelId="{CA1F376B-0480-4C8A-8DA8-B6BDC51AA64A}" type="presParOf" srcId="{9ABB14DA-59C7-42A5-8B80-7507E70617EB}" destId="{D13D933B-5FE3-4DE2-8568-681941556073}" srcOrd="2" destOrd="0" presId="urn:microsoft.com/office/officeart/2005/8/layout/list1#1"/>
    <dgm:cxn modelId="{BB20D45D-C13D-4413-B5AB-8DC75EF51B5C}" type="presParOf" srcId="{9ABB14DA-59C7-42A5-8B80-7507E70617EB}" destId="{240CE1D8-84BE-4A0A-AE2C-71398FD305D8}" srcOrd="3" destOrd="0" presId="urn:microsoft.com/office/officeart/2005/8/layout/list1#1"/>
    <dgm:cxn modelId="{6E184A07-A6A5-460A-AD11-44377110F746}" type="presParOf" srcId="{9ABB14DA-59C7-42A5-8B80-7507E70617EB}" destId="{F57123C1-DD9D-4E20-9139-70D8CF5799CE}" srcOrd="4" destOrd="0" presId="urn:microsoft.com/office/officeart/2005/8/layout/list1#1"/>
    <dgm:cxn modelId="{03677947-2259-4895-B889-61084F92C043}" type="presParOf" srcId="{F57123C1-DD9D-4E20-9139-70D8CF5799CE}" destId="{2FFBDD82-3AA9-417C-BC77-1EC6CB6F7D6E}" srcOrd="0" destOrd="0" presId="urn:microsoft.com/office/officeart/2005/8/layout/list1#1"/>
    <dgm:cxn modelId="{CA362D5E-45BA-4D99-ABFB-C0713AE9B087}" type="presParOf" srcId="{F57123C1-DD9D-4E20-9139-70D8CF5799CE}" destId="{3286F872-B0EA-4CAA-AD65-27FFC06E8AA0}" srcOrd="1" destOrd="0" presId="urn:microsoft.com/office/officeart/2005/8/layout/list1#1"/>
    <dgm:cxn modelId="{8FE3F14D-2ACF-4698-99C5-3A7F575CCA97}" type="presParOf" srcId="{9ABB14DA-59C7-42A5-8B80-7507E70617EB}" destId="{697B0646-66A3-463A-9793-FD3EDC902CA6}" srcOrd="5" destOrd="0" presId="urn:microsoft.com/office/officeart/2005/8/layout/list1#1"/>
    <dgm:cxn modelId="{16FD9DCF-8407-4323-B0F3-9DDB7EA9985D}" type="presParOf" srcId="{9ABB14DA-59C7-42A5-8B80-7507E70617EB}" destId="{3450296E-E1D6-4FD0-949E-147BB6439046}" srcOrd="6" destOrd="0" presId="urn:microsoft.com/office/officeart/2005/8/layout/list1#1"/>
    <dgm:cxn modelId="{C2C64F7A-D9B6-4B8E-892B-63865188D6F3}" type="presParOf" srcId="{9ABB14DA-59C7-42A5-8B80-7507E70617EB}" destId="{A2788083-99A2-4380-864C-72CC61719737}" srcOrd="7" destOrd="0" presId="urn:microsoft.com/office/officeart/2005/8/layout/list1#1"/>
    <dgm:cxn modelId="{8C181023-D940-4B35-ABAA-6070443E211C}" type="presParOf" srcId="{9ABB14DA-59C7-42A5-8B80-7507E70617EB}" destId="{797316AD-995B-41F9-B5F5-78C28A47D91B}" srcOrd="8" destOrd="0" presId="urn:microsoft.com/office/officeart/2005/8/layout/list1#1"/>
    <dgm:cxn modelId="{C56449DA-ED68-4A48-9A7F-EFB442B222FA}" type="presParOf" srcId="{797316AD-995B-41F9-B5F5-78C28A47D91B}" destId="{84EDE54C-FDB0-42ED-B690-A7C79BC2EB1F}" srcOrd="0" destOrd="0" presId="urn:microsoft.com/office/officeart/2005/8/layout/list1#1"/>
    <dgm:cxn modelId="{24FCC02F-3018-4137-84BF-CD945E540C4F}" type="presParOf" srcId="{797316AD-995B-41F9-B5F5-78C28A47D91B}" destId="{B13D67B9-5B67-4738-9E2A-B6954645D5E0}" srcOrd="1" destOrd="0" presId="urn:microsoft.com/office/officeart/2005/8/layout/list1#1"/>
    <dgm:cxn modelId="{93D9E14B-D4CB-4DCB-8FD0-CCD43F1072FD}" type="presParOf" srcId="{9ABB14DA-59C7-42A5-8B80-7507E70617EB}" destId="{13099A87-BD40-4466-A425-E645FF58D07C}" srcOrd="9" destOrd="0" presId="urn:microsoft.com/office/officeart/2005/8/layout/list1#1"/>
    <dgm:cxn modelId="{440C6E16-7252-4CC5-94C0-E2F8CA0C72EB}" type="presParOf" srcId="{9ABB14DA-59C7-42A5-8B80-7507E70617EB}" destId="{65F306D5-FE9B-4DB5-B8BF-8D40DEA4A33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D933B-5FE3-4DE2-8568-681941556073}">
      <dsp:nvSpPr>
        <dsp:cNvPr id="0" name=""/>
        <dsp:cNvSpPr/>
      </dsp:nvSpPr>
      <dsp:spPr>
        <a:xfrm>
          <a:off x="0" y="562272"/>
          <a:ext cx="740886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71D25-4227-4CB9-9661-B647EEFC9116}">
      <dsp:nvSpPr>
        <dsp:cNvPr id="0" name=""/>
        <dsp:cNvSpPr/>
      </dsp:nvSpPr>
      <dsp:spPr>
        <a:xfrm>
          <a:off x="370443" y="222792"/>
          <a:ext cx="5186203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6" tIns="0" rIns="19602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Проведено педрад - 11</a:t>
          </a:r>
          <a:endParaRPr lang="uk-UA" sz="23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3587" y="255936"/>
        <a:ext cx="5119915" cy="612672"/>
      </dsp:txXfrm>
    </dsp:sp>
    <dsp:sp modelId="{3450296E-E1D6-4FD0-949E-147BB6439046}">
      <dsp:nvSpPr>
        <dsp:cNvPr id="0" name=""/>
        <dsp:cNvSpPr/>
      </dsp:nvSpPr>
      <dsp:spPr>
        <a:xfrm>
          <a:off x="0" y="1605552"/>
          <a:ext cx="740886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-2355276"/>
              <a:satOff val="-3145"/>
              <a:lumOff val="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6F872-B0EA-4CAA-AD65-27FFC06E8AA0}">
      <dsp:nvSpPr>
        <dsp:cNvPr id="0" name=""/>
        <dsp:cNvSpPr/>
      </dsp:nvSpPr>
      <dsp:spPr>
        <a:xfrm>
          <a:off x="370443" y="1266072"/>
          <a:ext cx="5186203" cy="678960"/>
        </a:xfrm>
        <a:prstGeom prst="roundRect">
          <a:avLst/>
        </a:prstGeom>
        <a:solidFill>
          <a:schemeClr val="accent2">
            <a:hueOff val="-2355276"/>
            <a:satOff val="-3145"/>
            <a:lumOff val="1863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6" tIns="0" rIns="19602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 </a:t>
          </a:r>
          <a:r>
            <a:rPr lang="uk-UA" sz="23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Розглянуто питань - 68</a:t>
          </a:r>
          <a:endParaRPr lang="uk-UA" sz="23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3587" y="1299216"/>
        <a:ext cx="5119915" cy="612672"/>
      </dsp:txXfrm>
    </dsp:sp>
    <dsp:sp modelId="{65F306D5-FE9B-4DB5-B8BF-8D40DEA4A337}">
      <dsp:nvSpPr>
        <dsp:cNvPr id="0" name=""/>
        <dsp:cNvSpPr/>
      </dsp:nvSpPr>
      <dsp:spPr>
        <a:xfrm>
          <a:off x="0" y="2648832"/>
          <a:ext cx="740886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-4710551"/>
              <a:satOff val="-6290"/>
              <a:lumOff val="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D67B9-5B67-4738-9E2A-B6954645D5E0}">
      <dsp:nvSpPr>
        <dsp:cNvPr id="0" name=""/>
        <dsp:cNvSpPr/>
      </dsp:nvSpPr>
      <dsp:spPr>
        <a:xfrm>
          <a:off x="370443" y="2309352"/>
          <a:ext cx="5186203" cy="678960"/>
        </a:xfrm>
        <a:prstGeom prst="roundRect">
          <a:avLst/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6" tIns="0" rIns="19602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Прийнято управлінських рішень - 118</a:t>
          </a:r>
          <a:endParaRPr lang="uk-UA" sz="23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3587" y="2342496"/>
        <a:ext cx="5119915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5752-9141-47C9-AE37-6184DAD81647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7A9EC-112F-412F-BC11-55543CA63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47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7A9EC-112F-412F-BC11-55543CA633D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48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3946730"/>
      </p:ext>
    </p:extLst>
  </p:cSld>
  <p:clrMapOvr>
    <a:masterClrMapping/>
  </p:clrMapOvr>
  <p:transition spd="slow" advTm="7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3887335"/>
      </p:ext>
    </p:extLst>
  </p:cSld>
  <p:clrMapOvr>
    <a:masterClrMapping/>
  </p:clrMapOvr>
  <p:transition spd="slow" advTm="7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1200897"/>
      </p:ext>
    </p:extLst>
  </p:cSld>
  <p:clrMapOvr>
    <a:masterClrMapping/>
  </p:clrMapOvr>
  <p:transition spd="slow" advTm="700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8487"/>
      </p:ext>
    </p:extLst>
  </p:cSld>
  <p:clrMapOvr>
    <a:masterClrMapping/>
  </p:clrMapOvr>
  <p:transition spd="slow" advTm="700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9485476"/>
      </p:ext>
    </p:extLst>
  </p:cSld>
  <p:clrMapOvr>
    <a:masterClrMapping/>
  </p:clrMapOvr>
  <p:transition spd="slow" advTm="700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5816792"/>
      </p:ext>
    </p:extLst>
  </p:cSld>
  <p:clrMapOvr>
    <a:masterClrMapping/>
  </p:clrMapOvr>
  <p:transition spd="slow" advTm="700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475058"/>
      </p:ext>
    </p:extLst>
  </p:cSld>
  <p:clrMapOvr>
    <a:masterClrMapping/>
  </p:clrMapOvr>
  <p:transition spd="slow" advTm="7000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890607"/>
      </p:ext>
    </p:extLst>
  </p:cSld>
  <p:clrMapOvr>
    <a:masterClrMapping/>
  </p:clrMapOvr>
  <p:transition spd="slow" advTm="7000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058011"/>
      </p:ext>
    </p:extLst>
  </p:cSld>
  <p:clrMapOvr>
    <a:masterClrMapping/>
  </p:clrMapOvr>
  <p:transition spd="slow" advTm="7000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195985"/>
      </p:ext>
    </p:extLst>
  </p:cSld>
  <p:clrMapOvr>
    <a:masterClrMapping/>
  </p:clrMapOvr>
  <p:transition spd="slow" advTm="7000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1413325"/>
      </p:ext>
    </p:extLst>
  </p:cSld>
  <p:clrMapOvr>
    <a:masterClrMapping/>
  </p:clrMapOvr>
  <p:transition spd="slow" advTm="7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959752"/>
      </p:ext>
    </p:extLst>
  </p:cSld>
  <p:clrMapOvr>
    <a:masterClrMapping/>
  </p:clrMapOvr>
  <p:transition spd="slow" advTm="700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93973208"/>
      </p:ext>
    </p:extLst>
  </p:cSld>
  <p:clrMapOvr>
    <a:masterClrMapping/>
  </p:clrMapOvr>
  <p:transition spd="slow" advTm="7000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007105"/>
      </p:ext>
    </p:extLst>
  </p:cSld>
  <p:clrMapOvr>
    <a:masterClrMapping/>
  </p:clrMapOvr>
  <p:transition spd="slow" advTm="7000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0932358"/>
      </p:ext>
    </p:extLst>
  </p:cSld>
  <p:clrMapOvr>
    <a:masterClrMapping/>
  </p:clrMapOvr>
  <p:transition spd="slow" advTm="7000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2190715"/>
      </p:ext>
    </p:extLst>
  </p:cSld>
  <p:clrMapOvr>
    <a:masterClrMapping/>
  </p:clrMapOvr>
  <p:transition spd="slow" advTm="7000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101731"/>
      </p:ext>
    </p:extLst>
  </p:cSld>
  <p:clrMapOvr>
    <a:masterClrMapping/>
  </p:clrMapOvr>
  <p:transition spd="slow" advTm="7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2654975"/>
      </p:ext>
    </p:extLst>
  </p:cSld>
  <p:clrMapOvr>
    <a:masterClrMapping/>
  </p:clrMapOvr>
  <p:transition spd="slow" advTm="7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9668124"/>
      </p:ext>
    </p:extLst>
  </p:cSld>
  <p:clrMapOvr>
    <a:masterClrMapping/>
  </p:clrMapOvr>
  <p:transition spd="slow" advTm="7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058909"/>
      </p:ext>
    </p:extLst>
  </p:cSld>
  <p:clrMapOvr>
    <a:masterClrMapping/>
  </p:clrMapOvr>
  <p:transition spd="slow" advTm="7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4956315"/>
      </p:ext>
    </p:extLst>
  </p:cSld>
  <p:clrMapOvr>
    <a:masterClrMapping/>
  </p:clrMapOvr>
  <p:transition spd="slow" advTm="7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7200482"/>
      </p:ext>
    </p:extLst>
  </p:cSld>
  <p:clrMapOvr>
    <a:masterClrMapping/>
  </p:clrMapOvr>
  <p:transition spd="slow" advTm="7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7000">
    <p:wheel spokes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7000">
    <p:wheel spokes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ynadiyovo.school/" TargetMode="External"/><Relationship Id="rId2" Type="http://schemas.openxmlformats.org/officeDocument/2006/relationships/hyperlink" Target="mailto:chynadiyovo.zzso@gmail.com" TargetMode="Externa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билка\DSC01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6877" y="2780928"/>
            <a:ext cx="1893562" cy="2350614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3" y="4908192"/>
            <a:ext cx="2285871" cy="17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4160" y="214290"/>
            <a:ext cx="1806279" cy="24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45" y="3100548"/>
            <a:ext cx="3948722" cy="203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Admin\Рабочий стол\46263426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3"/>
          <a:stretch/>
        </p:blipFill>
        <p:spPr bwMode="auto">
          <a:xfrm>
            <a:off x="2906195" y="4908191"/>
            <a:ext cx="3584956" cy="182294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9" y="3312734"/>
            <a:ext cx="2393186" cy="319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948" y="692696"/>
            <a:ext cx="6516219" cy="206210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Звіт директора</a:t>
            </a:r>
          </a:p>
          <a:p>
            <a:pPr algn="ctr"/>
            <a:r>
              <a:rPr lang="uk-UA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Чинадіївського</a:t>
            </a:r>
            <a:r>
              <a:rPr lang="uk-UA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ЗЗСО І-ІІІ ступенів</a:t>
            </a:r>
          </a:p>
          <a:p>
            <a:pPr algn="ctr"/>
            <a:endParaRPr lang="uk-UA" sz="2400" b="1" cap="all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ПОПОВИЧ Ольги Омелянівни </a:t>
            </a:r>
          </a:p>
          <a:p>
            <a:pPr algn="ctr"/>
            <a:r>
              <a:rPr lang="uk-UA" sz="2800" b="1" cap="sm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 2025-2026 </a:t>
            </a:r>
            <a:r>
              <a:rPr lang="uk-UA" sz="2800" b="1" cap="sm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800" b="1" cap="sm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cap="sm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12223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338328"/>
            <a:ext cx="8229600" cy="5703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 smtClean="0">
                <a:solidFill>
                  <a:srgbClr val="FFFF00"/>
                </a:solidFill>
              </a:rPr>
              <a:t>Прощавай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Букварику</a:t>
            </a:r>
            <a:r>
              <a:rPr lang="ru-RU" sz="2800" b="1" dirty="0" smtClean="0">
                <a:solidFill>
                  <a:srgbClr val="FFFF00"/>
                </a:solidFill>
              </a:rPr>
              <a:t>!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s://lh3.googleusercontent.com/pw/AP1GczPMRvAxpQSANAHooRhlyvWWrV7zJ0u1LADHBwJfp7D4ZOQrBhb5z7sgenBXzX8I3Bfbm2J0qY1Z-VpSv_-bGUm0sl39Jlwyhvo2RHpJ-UkkQrXh7ICyPtf4XdqMvW5PTQtG_1dNMeutZltSGxnOrLqC=w1600-h900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054574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w/AP1GczPQuPK9UWyGuSvYLF2dWCLcrWBCCzywaXM_f9ys3zJdW1FskAeMoLJPzKZ008WIH2j7QBRhPLSzIJMYezLX2ONpY4bedKYkAGanmwt6if1m3b-oE3Rp4yxcrrqzsgQAKUl5db2c2yPf4lYf0knTj0jj=w1600-h900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010480"/>
            <a:ext cx="3907482" cy="27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pw/AP1GczPOoA41nVH3Kk2bDpeuLkWG2Ne6D2FUDLzRBTHqY5b5vNNaO3770r2rVn0-b-MsLZ6_BEBtTwbCKNpxe9M2wVLoIkFvTwoj31TvTJC5fvFqvRxJhz8knKKrxG046nkAiCH3Rbt--0-npI9OdCOHRwkv=w1434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4" y="3770035"/>
            <a:ext cx="3960068" cy="29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pw/AP1GczNZ_FBf5oJmJOByrT2c2r6QgP37YyM_qVwPp2st3ET-YDQ-GaF7GhOO90JDG6SaTqfGlX2S9eOjcvltRpq4rbiTfCtFcQaOQRXah_K8wgui3EqsGuRTbLov9et6MPdm_VAxwltDW9qyMv-cYb1i_MMi=w1200-h644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8" y="1045495"/>
            <a:ext cx="3852056" cy="25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007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457200" y="338328"/>
            <a:ext cx="8229600" cy="5703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FFFF00"/>
                </a:solidFill>
              </a:rPr>
              <a:t>День учителя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076" name="Picture 4" descr="https://lh3.googleusercontent.com/pw/AP1GczM9qJdRKCDtlJNroX8Z6-4aRXn-rkOVPk2HZZrLDyX3VZB0_6EFUPJROUh32zHvTpFsSarFssVvTni62hsEMQY6RV6I-UgEofWvNR8rSz8IyMvb-0GW3C6P4FpivppDfliQ93cAzbqfJifeHlsiKQsJ=w1474-h884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1642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pw/AP1GczPVLFe6K4DR3gFfxzbmFqcuhkJUzCQ6JRhCPiF937Js6K3WK6rvYvIDwIrNaKy9ZTm22Swz2KHhXEDflYqea5z8W2CDiAun87q-dc4m73Zes4F3w-VMO8InhyfvoOhYDzQR6Tq8EpzovZ-yiLduH4bH=w1360-h799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87" y="1052736"/>
            <a:ext cx="417646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3.googleusercontent.com/pw/AP1GczMb5WLW3jbLsmj2hAJIB4TZFJhkvpjZTSMkqdBc1FJCOsJ4Dduqdf9gGBuOP3KijQnKhTCKH6uC8hZnv5Mcm_PDWixz37Vm-32WsxOKhmBHDU-scQpgJDKLyuYgSCgbHgIPyGm93Z5pVFzx8n5wgxq2=w1462-h790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79" y="3933056"/>
            <a:ext cx="4269871" cy="27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lh3.googleusercontent.com/pw/AP1GczOPfizCY4tEwayFVnZWCfNiOwWKAGMemEq8W0z2jBT_kTWbT0WNG8xJ-TQmNp6cidkYr9Vxz_ZoNqA0gRQH81nwHnGR-NpHMGUKrYa3NxZcwbTZn7_dO7AMKqJQPRo27Om30RPkQMD47ectUmB7B5Me=w1048-h799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5"/>
            <a:ext cx="3816424" cy="27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358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338328"/>
            <a:ext cx="8229600" cy="5703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FFFF00"/>
                </a:solidFill>
              </a:rPr>
              <a:t>День </a:t>
            </a:r>
            <a:r>
              <a:rPr lang="ru-RU" sz="2800" b="1" dirty="0" err="1" smtClean="0">
                <a:solidFill>
                  <a:srgbClr val="FFFF00"/>
                </a:solidFill>
              </a:rPr>
              <a:t>жінок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https://lh3.googleusercontent.com/pw/AP1GczNWgx721J89Ayq1QxWWDGP6sVn1gTqY5TSvtZoSFVVHcP91X1YarNbgmf-JjCg7FO-BLu7cL21E2CfB1Ql06MPxvtjZjLoFNB9ayFRj3mvmTBdynUwVC_LIw5DUIF4qc_god-_qd3bzIcPOumDrZW-e=w1623-h913-s-no-gm?authuse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r="9091" b="23529"/>
          <a:stretch/>
        </p:blipFill>
        <p:spPr bwMode="auto">
          <a:xfrm>
            <a:off x="323528" y="908720"/>
            <a:ext cx="3888432" cy="25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lh3.googleusercontent.com/pw/AP1GczPw5khMRnI6lQSJe1WmlVnCVr5ldbjVtDR2-QhjL7AcbRx9WmonPgAM1lFrq_DMUcthhLnhMwsyICOX-WBXQTYMwLDRYBiGZZcBb5QQMou5ZHSfvYihOUA19uPGC0jjaJvelRulvZvsGs1SibO7Xjvj=w1623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320480" cy="25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lh3.googleusercontent.com/pw/AP1GczM5TcB4VcjRx1nLSFeUFRBL-ivt93lqlyRQjXTtLgFanbjxzW44gp_PkNQjQ5BlkzTdUYnUp9X4zE5QMDUbGufSxgqd0cqbMBwSkzjFULywA9cHvMc9MppXZM1blDdRf-qkR-sLWpQZSvPIwpJi_A3O=w1623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87193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lh3.googleusercontent.com/pw/AP1GczNHaYVXn5A_f1ig5xjP-oL5MMlL6vVFxr2973Ocpgh5fqhkZ7YKzXr_eIeXCyk5U-oHqSXDaNIXMkZIrROeRhfI7NgMjSVKCk2JY7iUsQUoTWd0nqQhyKeh8lvVrvrpdfOwcI3tNMXFO-D_Cr1rSA7H=w1623-h913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3204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213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P1GczPqB7dhzTJxQNtVSc9Rt2pmPMffkUt5AsCFDleXaxtnzjYE0qCRhoAxokEOcylspwg6dX3TDkOnZJlqGxkecWvCi03b8HAN2QW-buaD8FD7VYvFN_yLBgohq2xhEp4lDz-27w8yzVdSlbxCduvoVGwg=w1216-h913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0910"/>
            <a:ext cx="3672408" cy="278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pw/AP1GczMcYuTY8kU8-53RBvqxLQpqfExruiC5zQmeyh18EIDpJtIR_9lUTaAor_ySu-021TzkxXdI0STyWAkYZCgsZqQnBsQtJmrTA2JfxJ2Sf5HCodEfQAK8HoRizsvfeOOkZ8B7tz7FlAcPDedu5aNFW4Mz=w1216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196752"/>
            <a:ext cx="4015207" cy="30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pw/AP1GczNXc1Tht5K440RTRoRdqSzf3smDnWBCZEDN9UfyXyDmwM-nW_oNwn2MeQ44DvODngVSdUJhuVRVT59vhYzdURWn15zr4uJAJYINLJAmITPzkf6vLgTGScZYkcCtU1A-1h2jPhZ1xhNqJfs6ZgKCdinC=w1216-h913-s-no-gm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9" b="19456"/>
          <a:stretch/>
        </p:blipFill>
        <p:spPr bwMode="auto">
          <a:xfrm>
            <a:off x="1331640" y="3863887"/>
            <a:ext cx="619268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95536" y="37053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Новорічна композиція та український сувенір, Барви осені,  Великодні композиції</a:t>
            </a:r>
          </a:p>
        </p:txBody>
      </p:sp>
    </p:spTree>
    <p:extLst>
      <p:ext uri="{BB962C8B-B14F-4D97-AF65-F5344CB8AC3E}">
        <p14:creationId xmlns:p14="http://schemas.microsoft.com/office/powerpoint/2010/main" val="3827975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Благодійний ярмарок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6545"/>
            <a:ext cx="3240360" cy="1986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80" y="1484784"/>
            <a:ext cx="3240360" cy="1806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5" y="3067150"/>
            <a:ext cx="3456384" cy="1803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78" y="3356990"/>
            <a:ext cx="3179102" cy="2091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18811"/>
            <a:ext cx="3746849" cy="1918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4"/>
          <a:stretch/>
        </p:blipFill>
        <p:spPr>
          <a:xfrm>
            <a:off x="3635897" y="1916831"/>
            <a:ext cx="2232248" cy="28083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6601"/>
            <a:ext cx="3600400" cy="16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05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11560" y="37053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Новорічн0-різдвяні свята, свято Миколая, Вертеп</a:t>
            </a:r>
            <a:endParaRPr lang="uk-UA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s://lh3.googleusercontent.com/pw/AP1GczNIKVkIKkVKhAe4gsIp1NJe9eTZg0QSlDc6tQc76glNqCZzja-JzU_KQrXEikNLXIKeMgICcM91hHuQb1oT9560YczS1KdOYDbWIJvsQlN5L0ZcLoqNBWM9bqFmJQUG1dZUWOoIT8wLRZEM84CcKOcw=w1543-h868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0" y="1105879"/>
            <a:ext cx="288032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w/AP1GczNdLIHhBPvP871_R5Ou9vF-_C77PHiE2LgRsq-s2EzfcO8srOO9opjAgwLI-Tzz-hY0FbaJCc2iCvrLYuXfK0s9b3nvqGU15CgTNJBT7OdOLwOYrW9PNqVOVB0GcQ64e5Fa3oVmF6Q7-8i_YBR9GuWX=w1543-h868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3"/>
            <a:ext cx="3096344" cy="22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pw/AP1GczPPEKs2kOjvcBDuTBVPgxVkfOdC77N4kEpyCmb7g89dZYTOuN9kna4er89tQ0ME-IlLYHswfu6veEgMuN2uy06oU5xqZ2sIUMfp8aU9iPdFkwD9mRXlkDK4XM20uAZe6_e_-yve_BRy57pTDd2uiK2t=w1216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6" y="3140968"/>
            <a:ext cx="266434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pw/AP1GczO750X19cWlgUq8FI2RuFmjPKCbsywTueFnn3bl-7o5JpJuJhC9jOEVZ-qUl0ra-Av87hMx07yKx-8NfP9a55N-As0QynJY9ztNUqvcqLDW6hAtwat3wK2QSsKk1gS51tn1zIMKUTfvT3IEUyIjvHoL=w1619-h913-s-no-gm?authuser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9"/>
          <a:stretch/>
        </p:blipFill>
        <p:spPr bwMode="auto">
          <a:xfrm>
            <a:off x="116328" y="5085184"/>
            <a:ext cx="3312368" cy="145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3.googleusercontent.com/pw/AP1GczOtyIiaahb55tZ9TFTyH5KzLr1yTs1xGs8NQ0ZW6ULKiB4oabl--S1eOkKr6qbZLrhb4_ZFkTsKub7Oqp9yjgBCpLvyKvmqViw7TJqwXExRgfDfKC6v3P1TsARpg--TYNUkiU_flBTwvim-vr96wVBh=w1619-h913-s-no-gm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97" y="1124743"/>
            <a:ext cx="3096344" cy="21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lh3.googleusercontent.com/pw/AP1GczO_ACDw2nsWYa6_YPE3tK95-OTb9X3JcGHabk0n1NV8EirDY__VFCfu_eYxpKSy_bdie9EmMjmIPoQhyKZf7pHnog_Lyz_2HcPxpjZIiNpYnjmzfxK6p7iP-IQ-Fn3a11gY8zohQziP23n9Py5iGPK3=w1619-h913-s-no-gm?authuser=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730" r="4273" b="46689"/>
          <a:stretch/>
        </p:blipFill>
        <p:spPr bwMode="auto">
          <a:xfrm>
            <a:off x="3459731" y="3821164"/>
            <a:ext cx="5544616" cy="217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1987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7544" y="332656"/>
            <a:ext cx="8219256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>
                <a:solidFill>
                  <a:srgbClr val="FFFF00"/>
                </a:solidFill>
              </a:rPr>
              <a:t>Допомога ЗСУ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248472" cy="2592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72" y="1124744"/>
            <a:ext cx="3981128" cy="2583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72" y="3787673"/>
            <a:ext cx="3981128" cy="2708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59680"/>
            <a:ext cx="417646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478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7544" y="188640"/>
            <a:ext cx="8219256" cy="64807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>
                <a:solidFill>
                  <a:srgbClr val="FFFF00"/>
                </a:solidFill>
              </a:rPr>
              <a:t>Національно-патріотичне виховання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55576" y="724054"/>
            <a:ext cx="4176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День безпеки (ГО "Ветеранський код")</a:t>
            </a:r>
          </a:p>
        </p:txBody>
      </p:sp>
      <p:pic>
        <p:nvPicPr>
          <p:cNvPr id="4100" name="Picture 4" descr="https://lh3.googleusercontent.com/pw/AP1GczPNL2roq2qgtWEbZ58pf-bZOUr5bWmAyUxwpf4asQL4wPYtlS4u1SWOZ-U0EYeMPSoNab5qj3EdYVd9iQBoTZ3n4vXcHzuTau5n5vPq9YTet98hn87JpaY15NPFPglsEJEyPodz6gtmVx41HLo9G6yM=w1619-h913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362443"/>
            <a:ext cx="3528393" cy="23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pw/AP1GczM5semx9_f92Z0VAxMyJnZ5t_cbKZG1_zSJ4Po-KtUjerk-qWeo9-bYOdzMhZnrOBMaBSBxW3lnABBrC9ItdPDe-V4xDVctLCtDh0Hetoy-5Fgm0lvrTFINpj5lLz8f21Mago07CQ2ZjqAApVFetuPr=w1619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72" y="1248204"/>
            <a:ext cx="3595228" cy="23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pw/AP1GczO98EiaRmyYp-hXRgFOAkX2RkmhrRvu1UKTDI5wY60PKfx5ReHG_ooIhkiHs_24htVr5N0_V1goEMrT5wZj0cvrqHidz5ocgd1Q1q5XGnUqonwMci3J1g83w279H9StArJLWH0fIXsT9qm9klskhnYV=w1540-h868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898168" cy="22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lh3.googleusercontent.com/pw/AP1GczPy29z697U3AXPRbE6Loy7hZqW0zpdWbQ40Csx33HfWtpiP0JbRqSbdcHDRIWL4ugH7t5wPzzk6vG2_4lPZM6Om1jbBAarcJOjqrrjHd7G2STJvmwJnTmKO4lUDdb0CDduAdt9q_-WKnfc-yhczvXrn=w1545-h870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73" y="4077072"/>
            <a:ext cx="3588128" cy="21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6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39552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писемності та мови, День рідної мови</a:t>
            </a:r>
            <a:endParaRPr lang="uk-UA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lh3.googleusercontent.com/pw/AP1GczNhultvtLB6va0ySj8vR_baTuVAhazw9aLovmIfQ7x9_1TWw5mjUMxYn6uWJUL6224er8djCeZ-O_rekFq2sAdBHlmXNNia-kNt-LouldzSeQnhhltH_VEeUDqBpf8gRUT4NiuD6uT1UpT3bpU6iLw2=w1125-h913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6227"/>
            <a:ext cx="29523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pw/AP1GczNF40HI22slNcM0Qaflk9ttka38ZFw-MKROdnJJ7NUKGF_CfnB_B36m2VtE9c8LxTn8vY6OU8jm4kwD0K7SBRoDX6FsMOIqjm2daRAwNP0lSKErc4j8tG4jMp4vcjWSNHD4amJ3AFelCw2q8BRdgXpJ=w1216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600400" cy="27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h3.googleusercontent.com/pw/AP1GczOqJGnSl3oHV7AcDDXbtQOq9k8MPZCK3epnHYca6gE1U09G7WANH0silCWGc8incypVJOc6J6lcJsDkAPMD09OK9D507IU5V8uyQE3OTzYIzl0Oh2UNbJPfZ8xbD61FeA6-bk5IVX8huI9OWBcSnOAn=w1216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3847"/>
            <a:ext cx="3168352" cy="23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lh3.googleusercontent.com/pw/AP1GczNsaliEFiMu5M4NdbExhp0xp_vQjdn5pY32nFmEgqQFjPxtmlgEm2M-PX0VGh8FLt3qk2MCu5t5rvJvS5kfagP7BUD9qGQjqEr9yyw37p2oLh9sbLAjFqIEmUqp52OCi_b12LqrfvyL9jSudzoqOlKe=w1216-h913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" y="908720"/>
            <a:ext cx="3123452" cy="24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lh3.googleusercontent.com/pw/AP1GczP4Ve9zkoGHC6N8F-jI1-CLCzYjGVUw341I5KD4Hc5KN6mCW8-nDkLhHGwR_DvW-ltD_MII8hbBzxEsh_3NEERYKaKuS9SFCIdQC4wdo9p9a55WKUODasZEyJnrp_f3vqmW36TIS5zfpln0olF6pb7V=w1216-h913-s-no-gm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0254"/>
            <a:ext cx="3168352" cy="23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398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pw/AP1GczMY1VoQMKB9JKoK22iuaHVjuB7jjNni1nsVEP_ZjZry4gM4yL3J2U7u9HjlojCLNn_9E_5lpFPErcD6MHVPdHMPIus022vvbFK-yFQ8H7SRuYgUHdnPPGJKdMAWcp579rG8X7mPTknTaU0aXaYFTjHs=w1623-h913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6932"/>
            <a:ext cx="3528392" cy="230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39552" y="26064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День </a:t>
            </a:r>
            <a:r>
              <a:rPr lang="uk-UA" sz="3600" b="1" dirty="0" smtClean="0">
                <a:solidFill>
                  <a:srgbClr val="FFFF00"/>
                </a:solidFill>
              </a:rPr>
              <a:t>вишиванки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6148" name="Picture 4" descr="https://lh3.googleusercontent.com/pw/AP1GczM6vTGDnKbhAqoTZmjKjUW3PmaLL_UYJdkjts2_GhWEKUliY2brNY-CwOz8B5XsQAoS8FOAhhyUATiL30E15fTLb5lsEFfB7_HPd6O0rEG2pA9foxSGmXdWOsH39xZw1eoI1Jgw8ddaWFHBKQvxE3db=w1623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033096"/>
            <a:ext cx="3600400" cy="26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h3.googleusercontent.com/pw/AP1GczP63mAmlg1v26mCH9GVl_n-jDm_0ER5FXQyphm65x1ZscfdT8eyfGfWQDP0rCXeavlTtE803b-qaLKuPiM_MOc4JBkvLJ7AhX97WhqbafkvDSCNMifeq7H_oF8gOoQz93c552KJFetVePxWQAzwrczv=w772-h501-s-no-gm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2773"/>
            <a:ext cx="3685594" cy="2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lh3.googleusercontent.com/pw/AP1GczOH27SicW3I-kevecxlNz7vlonp0LoAv_jkLxgWBfU4i-p-Z_piywQePtDq_VXWIrG0gm3NDHQsycEX7ktTuZZ1h_owADVh67ifGwZ_90IB2cuQZNA0z3hTytZCqhcFh6Wxwy3iEO0OWaVnKDlUI-kn=w1402-h825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89" y="3837268"/>
            <a:ext cx="4440559" cy="254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771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8A0000"/>
                </a:solidFill>
              </a:rPr>
              <a:t>Внутрішня система </a:t>
            </a:r>
            <a:br>
              <a:rPr lang="uk-UA" b="1" dirty="0">
                <a:solidFill>
                  <a:srgbClr val="8A0000"/>
                </a:solidFill>
              </a:rPr>
            </a:br>
            <a:r>
              <a:rPr lang="uk-UA" b="1" dirty="0">
                <a:solidFill>
                  <a:srgbClr val="8A0000"/>
                </a:solidFill>
              </a:rPr>
              <a:t>забезпечення якості освіти</a:t>
            </a:r>
            <a:endParaRPr lang="ru-RU" sz="3200" dirty="0">
              <a:solidFill>
                <a:srgbClr val="8A0000"/>
              </a:solidFill>
            </a:endParaRPr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251520" y="1988840"/>
            <a:ext cx="3888432" cy="208823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>
                <a:solidFill>
                  <a:schemeClr val="tx1"/>
                </a:solidFill>
              </a:rPr>
              <a:t>Освітнє </a:t>
            </a:r>
            <a:r>
              <a:rPr lang="uk-UA" sz="2400" dirty="0">
                <a:solidFill>
                  <a:schemeClr val="tx1"/>
                </a:solidFill>
              </a:rPr>
              <a:t>середовище закладу </a:t>
            </a:r>
            <a:r>
              <a:rPr lang="uk-UA" sz="2400" dirty="0" smtClean="0">
                <a:solidFill>
                  <a:schemeClr val="tx1"/>
                </a:solidFill>
              </a:rPr>
              <a:t>освіти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5" name="Блок-схема: несколько документов 4"/>
          <p:cNvSpPr/>
          <p:nvPr/>
        </p:nvSpPr>
        <p:spPr>
          <a:xfrm>
            <a:off x="4788024" y="1988840"/>
            <a:ext cx="3744416" cy="194421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>
                <a:solidFill>
                  <a:schemeClr val="tx1"/>
                </a:solidFill>
              </a:rPr>
              <a:t>Система </a:t>
            </a:r>
            <a:r>
              <a:rPr lang="uk-UA" sz="2400" dirty="0">
                <a:solidFill>
                  <a:schemeClr val="tx1"/>
                </a:solidFill>
              </a:rPr>
              <a:t>оцінювання здобувачів </a:t>
            </a:r>
            <a:r>
              <a:rPr lang="uk-UA" sz="2400" dirty="0" smtClean="0">
                <a:solidFill>
                  <a:schemeClr val="tx1"/>
                </a:solidFill>
              </a:rPr>
              <a:t>освіти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Блок-схема: несколько документов 5"/>
          <p:cNvSpPr/>
          <p:nvPr/>
        </p:nvSpPr>
        <p:spPr>
          <a:xfrm>
            <a:off x="272271" y="4293096"/>
            <a:ext cx="4032448" cy="205654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>
                <a:solidFill>
                  <a:schemeClr val="tx1"/>
                </a:solidFill>
              </a:rPr>
              <a:t>Оцінювання педагогічної </a:t>
            </a:r>
            <a:r>
              <a:rPr lang="uk-UA" sz="2400" dirty="0">
                <a:solidFill>
                  <a:schemeClr val="tx1"/>
                </a:solidFill>
              </a:rPr>
              <a:t>діяльності педагогічних </a:t>
            </a:r>
            <a:r>
              <a:rPr lang="uk-UA" sz="2400" dirty="0" smtClean="0">
                <a:solidFill>
                  <a:schemeClr val="tx1"/>
                </a:solidFill>
              </a:rPr>
              <a:t>працівників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Блок-схема: несколько документов 6"/>
          <p:cNvSpPr/>
          <p:nvPr/>
        </p:nvSpPr>
        <p:spPr>
          <a:xfrm>
            <a:off x="4788024" y="4293096"/>
            <a:ext cx="3744416" cy="209885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>
                <a:solidFill>
                  <a:schemeClr val="tx1"/>
                </a:solidFill>
              </a:rPr>
              <a:t>Управлінські процеси закладу </a:t>
            </a:r>
            <a:r>
              <a:rPr lang="uk-UA" sz="2400" dirty="0" smtClean="0">
                <a:solidFill>
                  <a:schemeClr val="tx1"/>
                </a:solidFill>
              </a:rPr>
              <a:t>освіти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871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260648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тематичні заходи</a:t>
            </a:r>
            <a:endParaRPr lang="uk-UA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lh3.googleusercontent.com/pw/AP1GczOBsPjJVinkQKGSyFMkzkjYMSjV_lU1d_POIaX-DimlNprMFzqbkeZZ6MP0PmSVa7I5WyFSecGnUGdwwAor1yq1ZZAMdJAASgctV0nvXrBv2R1W_YRxKFtECdNskGFL0grXNdq5G_JgOyFmcSppkTFLPQ=w1139-h900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3096344" cy="230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pw/AP1GczM8_M6uZyQSdu3zxmHnTewD1oAfyFShKeEbKPRYq8eNrwm5b2V2Jga46KDcCfdh27w9q-aCfk2H-U6UMjrOqVC0V95P9Kns6accr-TKxhdQ4CyqgLBPGmwpr3KEVwjWJqMKYAsAMAPr3irZ4QuSBzNU=w1216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54" y="980728"/>
            <a:ext cx="2880320" cy="20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3.googleusercontent.com/pw/AP1GczMz6JA2o-OLIsqrWJL9iPz2DMtppjbYaq3gv0QMF-u-ojXig3pI8l9jBSrW0KxfE3YxRETnNAtJlsxB7TzMDJ_sQiX8AeH6JggkUwl30y5xg1jq5JCBvwW0x-9a6JONo4NiyIuHIeEKjiDeYwE1jp7q=w1209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01121"/>
            <a:ext cx="3744416" cy="256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lh3.googleusercontent.com/pw/AP1GczP77qtBzXSYDlo_fHhCW4Zbyn3eDb_RRhHRSh01luDrjMGHawnqPIC_GtrWhGK3H7Y54WIwnhXE8eDpCOrmmpPa08-wFQfPzB-iaytpU8w_iE2qaFX1D9FXFq23rtxoTV5vaNFX4MDaUd6-cTOcugur=w1549-h873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59135"/>
            <a:ext cx="4176464" cy="21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lh3.googleusercontent.com/pw/AP1GczOGssgrFjVVDB8ydRUBPMZNarVm4KffIYsN0Thqd9EfjofWJHq43-RtoTK52MvL4GcvDei0DAj8XUqyCVrTJ1FfBTqQhEibZaJMJncEH_I_Iltr7dZ1mPX5Cyb37aSFCXWHCJBMUKvo3wEzQ-liBUpt=w1216-h913-s-no-gm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25" y="4438983"/>
            <a:ext cx="3329917" cy="20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92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pw/AP1GczOCy2SgWLHd0o2k6NMec-PdPPKtNSTGwydHuRQdFRN-tZFYb0AJBs-nupNb9VhV_zZWb0O7xAqsNGAw1hc2_GCGOBHS_uWkR4kYMO37iDb0OwJa839--T43tl5wn4xvEmyJBWrQQ8iTBkECPgH2Fmm6=w913-h913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96752"/>
            <a:ext cx="332616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pw/AP1GczNSwcG6BNWrGPqbocV8YVnIcq3rdeASnHmYWRXe7aUCgPOT2qCVkI-EBDZEQuro9jd6E39s0bGRZR4ClbriWiPcCb-z1Gqnl9wnk_gg_3F5M8r7Sx44HSHM8G9U483eBVVJtAdxQYB9FZfscr95RfD-=w1216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4104456" cy="286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lh3.googleusercontent.com/pw/AP1GczO8lK11ihkbZsmuqKS0iroyy31Te7UkYA0v7OjIFkn3hPY-rA-lgXrIYBSjkr9-Iov0-jXn6FWfdcyddLmSRX5in_7Unw8rvUTmcjqEnjP5ZQERkhWQCXxvPm-eAIftcP-oJlSQn-HLAQXHqIoD0dFR=w1216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104456" cy="30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29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3.googleusercontent.com/pw/AP1GczMYVSAHH_qraXMhLVqSRbWZy1zKV4P4o14czFfpcw7eeyW-phkbAUDJimeakQd0zHmhwgHfJYerwT0sby79LtZ9UFHMth9u7kuI3SkFg0ztWoFut1bgVB46n0bp8kW5kctT3VFS3ymsetOCv7DtbG4S=w1216-h913-s-no-gm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37021"/>
            <a:ext cx="316835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lh3.googleusercontent.com/pw/AP1GczPlMXd6S0Y0lj-qhlomuVmSukYpvpnzmlxuivV_412AQyz7EXyi-QY-gSRu3UNIzdP7IeSGBx-sT3oyN7d2aYFIiG7pQ7GP6RRxTJau2MvXKJp4Tt8xk-LxfF0-gIpuJ1zPSTcojx1uZJvDOL94SBiP=w1216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7021"/>
            <a:ext cx="3384376" cy="23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pw/AP1GczPG_YBJstuHo4IiNIRtX_oHCqY0CsH-kv6W5Ku1_9QIka6cq0HhVfGkLEgvHtkj6Q00IzV5ghoDJSI20iOVvdMF149mAg-sN2SK58rvolEEUNLXs0sjJ_VKXPEYdkbyyTEI8gWUDOk2LsErYYS28T6r=w1091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4" y="3573016"/>
            <a:ext cx="3142592" cy="26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pw/AP1GczPQ-zGVVcUjDf1KdvnkV0QmOXD6MDxa4XPm-Xws09tqpGi0lNtQNK28IaeUjTYqvDRgYMHxe2goauu9e5lq2essIZ6iZRWCejOBWbPHSUnZIWkmXd_SusceUrphjkyg2tl6qcrqLj3_SBbcNPknVbZf=w1621-h913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3650094"/>
            <a:ext cx="3744416" cy="26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145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0863"/>
            <a:ext cx="4119605" cy="1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1260" cy="1221601"/>
          </a:xfrm>
        </p:spPr>
        <p:txBody>
          <a:bodyPr/>
          <a:lstStyle/>
          <a:p>
            <a:r>
              <a:rPr lang="uk-UA" sz="2400" b="1" dirty="0">
                <a:solidFill>
                  <a:srgbClr val="FFFF00"/>
                </a:solidFill>
              </a:rPr>
              <a:t>Бібліотека як простір інформаційної взаємодії та соціально-культурної  комунікації учасників освітнього </a:t>
            </a:r>
            <a:r>
              <a:rPr lang="uk-UA" sz="2400" b="1" dirty="0" smtClean="0">
                <a:solidFill>
                  <a:srgbClr val="FFFF00"/>
                </a:solidFill>
              </a:rPr>
              <a:t>процесу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04624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105069" cy="205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290"/>
            <a:ext cx="4104602" cy="20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077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3182889" cy="4734265"/>
          </a:xfrm>
        </p:spPr>
        <p:txBody>
          <a:bodyPr>
            <a:normAutofit fontScale="92500"/>
          </a:bodyPr>
          <a:lstStyle/>
          <a:p>
            <a:r>
              <a:rPr lang="uk-UA" dirty="0">
                <a:solidFill>
                  <a:schemeClr val="tx1"/>
                </a:solidFill>
              </a:rPr>
              <a:t>Кабінет Математики.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Кабінет біології.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Ноутбуки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Хромбуки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Багатофункціональні пристрої (лазерні та </a:t>
            </a:r>
            <a:r>
              <a:rPr lang="uk-UA" dirty="0" err="1">
                <a:solidFill>
                  <a:schemeClr val="tx1"/>
                </a:solidFill>
              </a:rPr>
              <a:t>струйні</a:t>
            </a:r>
            <a:r>
              <a:rPr lang="uk-UA" dirty="0">
                <a:solidFill>
                  <a:schemeClr val="tx1"/>
                </a:solidFill>
              </a:rPr>
              <a:t> принтери).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Проектори.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Інтерактивні дошки.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Інтерактивні панелі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Телевізори. 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7"/>
            <a:ext cx="7862668" cy="936105"/>
          </a:xfrm>
        </p:spPr>
        <p:txBody>
          <a:bodyPr/>
          <a:lstStyle/>
          <a:p>
            <a:r>
              <a:rPr lang="uk-UA" sz="2800" b="1" dirty="0">
                <a:solidFill>
                  <a:srgbClr val="FFFF00"/>
                </a:solidFill>
              </a:rPr>
              <a:t>Забезпеченість комп’ютерною </a:t>
            </a:r>
            <a:r>
              <a:rPr lang="uk-UA" sz="2800" b="1" dirty="0" smtClean="0">
                <a:solidFill>
                  <a:srgbClr val="FFFF00"/>
                </a:solidFill>
              </a:rPr>
              <a:t>технікою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5076056" y="1628800"/>
            <a:ext cx="2966865" cy="185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666706"/>
            <a:ext cx="5112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Заклад має свою електронну скриньку  </a:t>
            </a:r>
            <a:r>
              <a:rPr lang="uk-UA" sz="2400" u="sng" dirty="0" smtClean="0">
                <a:hlinkClick r:id="rId2"/>
              </a:rPr>
              <a:t>chynadiyovo.zzso@gmail.com</a:t>
            </a:r>
            <a:endParaRPr lang="ru-RU" sz="2400" dirty="0"/>
          </a:p>
          <a:p>
            <a:r>
              <a:rPr lang="uk-UA" sz="2400" dirty="0"/>
              <a:t>Має свій  </a:t>
            </a:r>
            <a:r>
              <a:rPr lang="fr-BE" sz="2400" dirty="0"/>
              <a:t>web-</a:t>
            </a:r>
            <a:r>
              <a:rPr lang="uk-UA" sz="2400" dirty="0"/>
              <a:t>сайт</a:t>
            </a:r>
            <a:r>
              <a:rPr lang="fr-BE" sz="2400" dirty="0" smtClean="0"/>
              <a:t>:</a:t>
            </a:r>
            <a:endParaRPr lang="uk-UA" sz="2400" dirty="0" smtClean="0"/>
          </a:p>
          <a:p>
            <a:r>
              <a:rPr lang="fr-BE" sz="2400" dirty="0" smtClean="0"/>
              <a:t> </a:t>
            </a:r>
            <a:r>
              <a:rPr lang="fr-BE" sz="2400" u="sng" dirty="0">
                <a:hlinkClick r:id="rId3"/>
              </a:rPr>
              <a:t>https://</a:t>
            </a:r>
            <a:r>
              <a:rPr lang="fr-BE" sz="2400" u="sng" dirty="0" smtClean="0">
                <a:hlinkClick r:id="rId3"/>
              </a:rPr>
              <a:t>www.chynadiyovo</a:t>
            </a:r>
            <a:r>
              <a:rPr lang="uk-UA" sz="2400" u="sng" dirty="0" smtClean="0">
                <a:hlinkClick r:id="rId3"/>
              </a:rPr>
              <a:t>.</a:t>
            </a:r>
            <a:r>
              <a:rPr lang="fr-BE" sz="2400" u="sng" dirty="0" smtClean="0">
                <a:hlinkClick r:id="rId3"/>
              </a:rPr>
              <a:t>school</a:t>
            </a:r>
            <a:endParaRPr lang="uk-UA" sz="2400" u="sng" dirty="0" smtClean="0"/>
          </a:p>
          <a:p>
            <a:endParaRPr lang="ru-RU" sz="2400" dirty="0"/>
          </a:p>
          <a:p>
            <a:r>
              <a:rPr lang="uk-UA" sz="2400" dirty="0"/>
              <a:t>Інформація про шкільне життя розміщується також на сторінці групи </a:t>
            </a:r>
            <a:endParaRPr lang="uk-UA" sz="2400" dirty="0" smtClean="0"/>
          </a:p>
          <a:p>
            <a:r>
              <a:rPr lang="uk-UA" sz="2400" dirty="0" err="1" smtClean="0"/>
              <a:t>Чинадіївський</a:t>
            </a:r>
            <a:r>
              <a:rPr lang="uk-UA" sz="2400" dirty="0" smtClean="0"/>
              <a:t> </a:t>
            </a:r>
            <a:r>
              <a:rPr lang="uk-UA" sz="2400" dirty="0"/>
              <a:t>ЗЗСО І-ІІІ  </a:t>
            </a:r>
            <a:r>
              <a:rPr lang="uk-UA" sz="2400" dirty="0" err="1"/>
              <a:t>ст</a:t>
            </a:r>
            <a:r>
              <a:rPr lang="uk-UA" sz="2400" dirty="0"/>
              <a:t> соціальної мережі </a:t>
            </a:r>
            <a:r>
              <a:rPr lang="uk-UA" sz="2400" dirty="0" err="1"/>
              <a:t>Facebook</a:t>
            </a:r>
            <a:r>
              <a:rPr lang="uk-UA" sz="2400" dirty="0"/>
              <a:t>. </a:t>
            </a:r>
            <a:endParaRPr lang="ru-RU" sz="2400" dirty="0"/>
          </a:p>
          <a:p>
            <a:r>
              <a:rPr lang="uk-UA" sz="2400" dirty="0"/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8239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забезпечення виконання навчальних планів, програм протягом 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 року було запроваджено навчання здобувачів 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</a:p>
          <a:p>
            <a:pPr marL="45720" indent="0" algn="ctr"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інституційною (очною  (денною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формою);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інклюзивною  формою;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індивідуальною формою навчання (педагогічний патронаж, екстернат);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116632"/>
            <a:ext cx="8381260" cy="12936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ІІ. Система оцінювання здобувачів </a:t>
            </a:r>
            <a:r>
              <a:rPr lang="uk-UA" b="1" dirty="0" smtClean="0">
                <a:solidFill>
                  <a:schemeClr val="tx1"/>
                </a:solidFill>
              </a:rPr>
              <a:t>освіти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818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cap="small" dirty="0">
                <a:solidFill>
                  <a:srgbClr val="FFFF00"/>
                </a:solidFill>
              </a:rPr>
              <a:t>Структура контингенту </a:t>
            </a:r>
            <a:r>
              <a:rPr lang="uk-UA" sz="2400" b="1" cap="small" dirty="0" smtClean="0">
                <a:solidFill>
                  <a:srgbClr val="FFFF00"/>
                </a:solidFill>
              </a:rPr>
              <a:t>учнів</a:t>
            </a:r>
            <a:br>
              <a:rPr lang="uk-UA" sz="2400" b="1" cap="small" dirty="0" smtClean="0">
                <a:solidFill>
                  <a:srgbClr val="FFFF00"/>
                </a:solidFill>
              </a:rPr>
            </a:br>
            <a:r>
              <a:rPr lang="uk-UA" sz="2400" b="1" cap="small" dirty="0" smtClean="0">
                <a:solidFill>
                  <a:srgbClr val="FFFF00"/>
                </a:solidFill>
              </a:rPr>
              <a:t> </a:t>
            </a:r>
            <a:r>
              <a:rPr lang="uk-UA" sz="2400" b="1" cap="small" dirty="0" err="1" smtClean="0">
                <a:solidFill>
                  <a:srgbClr val="FFFF00"/>
                </a:solidFill>
              </a:rPr>
              <a:t>Чинадіївського</a:t>
            </a:r>
            <a:r>
              <a:rPr lang="uk-UA" sz="2400" b="1" cap="small" dirty="0" smtClean="0">
                <a:solidFill>
                  <a:srgbClr val="FFFF00"/>
                </a:solidFill>
              </a:rPr>
              <a:t> ЗЗСО І-ІІІ </a:t>
            </a:r>
            <a:r>
              <a:rPr lang="uk-UA" sz="2400" b="1" cap="small" dirty="0">
                <a:solidFill>
                  <a:srgbClr val="FFFF00"/>
                </a:solidFill>
              </a:rPr>
              <a:t>ст</a:t>
            </a:r>
            <a:r>
              <a:rPr lang="uk-UA" sz="2400" b="1" cap="small" dirty="0" smtClean="0">
                <a:solidFill>
                  <a:srgbClr val="FFFF00"/>
                </a:solidFill>
              </a:rPr>
              <a:t>. </a:t>
            </a:r>
            <a:r>
              <a:rPr lang="uk-UA" sz="2400" b="1" cap="small" dirty="0">
                <a:solidFill>
                  <a:srgbClr val="FFFF00"/>
                </a:solidFill>
              </a:rPr>
              <a:t>у </a:t>
            </a:r>
            <a:r>
              <a:rPr lang="uk-UA" sz="2400" b="1" cap="small" dirty="0" smtClean="0">
                <a:solidFill>
                  <a:srgbClr val="FFFF00"/>
                </a:solidFill>
              </a:rPr>
              <a:t>20</a:t>
            </a:r>
            <a:r>
              <a:rPr lang="ru-RU" sz="2400" b="1" cap="small" dirty="0" smtClean="0">
                <a:solidFill>
                  <a:srgbClr val="FFFF00"/>
                </a:solidFill>
              </a:rPr>
              <a:t>25</a:t>
            </a:r>
            <a:r>
              <a:rPr lang="uk-UA" sz="2400" b="1" cap="small" dirty="0" smtClean="0">
                <a:solidFill>
                  <a:srgbClr val="FFFF00"/>
                </a:solidFill>
              </a:rPr>
              <a:t>-20</a:t>
            </a:r>
            <a:r>
              <a:rPr lang="ru-RU" sz="2400" b="1" cap="small" dirty="0" smtClean="0">
                <a:solidFill>
                  <a:srgbClr val="FFFF00"/>
                </a:solidFill>
              </a:rPr>
              <a:t>26</a:t>
            </a:r>
            <a:r>
              <a:rPr lang="uk-UA" sz="2400" b="1" cap="small" dirty="0" smtClean="0">
                <a:solidFill>
                  <a:srgbClr val="FFFF00"/>
                </a:solidFill>
              </a:rPr>
              <a:t> </a:t>
            </a:r>
            <a:r>
              <a:rPr lang="uk-UA" sz="2400" b="1" cap="small" dirty="0" err="1">
                <a:solidFill>
                  <a:srgbClr val="FFFF00"/>
                </a:solidFill>
              </a:rPr>
              <a:t>н.р</a:t>
            </a:r>
            <a:r>
              <a:rPr lang="uk-UA" sz="2400" b="1" cap="small" dirty="0" smtClean="0">
                <a:solidFill>
                  <a:srgbClr val="FFFF00"/>
                </a:solidFill>
              </a:rPr>
              <a:t>.</a:t>
            </a:r>
            <a:endParaRPr lang="ru-RU" sz="2400" cap="small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74862"/>
            <a:ext cx="7463048" cy="358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501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72816"/>
            <a:ext cx="8223449" cy="4824535"/>
          </a:xfrm>
        </p:spPr>
        <p:txBody>
          <a:bodyPr>
            <a:normAutofit/>
          </a:bodyPr>
          <a:lstStyle/>
          <a:p>
            <a:pPr lvl="0"/>
            <a:r>
              <a:rPr lang="uk-UA" sz="1800" dirty="0"/>
              <a:t>112 учнів 1-2  класів  оцінені вербально і оформлені свідоцтва досягнень;</a:t>
            </a:r>
            <a:endParaRPr lang="ru-RU" sz="1800" dirty="0"/>
          </a:p>
          <a:p>
            <a:pPr lvl="0"/>
            <a:r>
              <a:rPr lang="uk-UA" sz="1800" dirty="0"/>
              <a:t>98 учнів 3-4 класів оцінені </a:t>
            </a:r>
            <a:r>
              <a:rPr lang="uk-UA" sz="1800" dirty="0" err="1"/>
              <a:t>рівнево</a:t>
            </a:r>
            <a:r>
              <a:rPr lang="uk-UA" sz="1800" dirty="0"/>
              <a:t> і оформлені свідоцтва досягнень;</a:t>
            </a:r>
            <a:endParaRPr lang="ru-RU" sz="1800" dirty="0"/>
          </a:p>
          <a:p>
            <a:pPr lvl="0"/>
            <a:r>
              <a:rPr lang="uk-UA" sz="1800" dirty="0" smtClean="0"/>
              <a:t>548  </a:t>
            </a:r>
            <a:r>
              <a:rPr lang="uk-UA" sz="1800" dirty="0"/>
              <a:t>учень переведено  на наступний рік навчання;</a:t>
            </a:r>
            <a:endParaRPr lang="ru-RU" sz="1800" dirty="0"/>
          </a:p>
          <a:p>
            <a:pPr lvl="0"/>
            <a:r>
              <a:rPr lang="uk-UA" sz="1800" dirty="0"/>
              <a:t>5 учнів навчалися за індивідуальною формою навчання (педагогічний патронаж);</a:t>
            </a:r>
            <a:endParaRPr lang="ru-RU" sz="1800" dirty="0"/>
          </a:p>
          <a:p>
            <a:pPr lvl="0"/>
            <a:r>
              <a:rPr lang="uk-UA" sz="1800" dirty="0"/>
              <a:t>8</a:t>
            </a:r>
            <a:r>
              <a:rPr lang="uk-UA" sz="1800" dirty="0" smtClean="0"/>
              <a:t> </a:t>
            </a:r>
            <a:r>
              <a:rPr lang="uk-UA" sz="1800" dirty="0"/>
              <a:t>учнів закінчили навчання за </a:t>
            </a:r>
            <a:r>
              <a:rPr lang="uk-UA" sz="1800" dirty="0" smtClean="0"/>
              <a:t>індивідуальною формою (екстернат);</a:t>
            </a:r>
            <a:endParaRPr lang="ru-RU" sz="1800" dirty="0"/>
          </a:p>
          <a:p>
            <a:pPr lvl="0"/>
            <a:r>
              <a:rPr lang="uk-UA" sz="1800" dirty="0"/>
              <a:t>15 учнів навчалися за інклюзивною формою навчання.</a:t>
            </a:r>
            <a:endParaRPr lang="ru-RU" sz="1800" dirty="0"/>
          </a:p>
          <a:p>
            <a:pPr lvl="0"/>
            <a:r>
              <a:rPr lang="uk-UA" sz="1800" dirty="0"/>
              <a:t>48 учнів нагороджено Похвальними листами «За високі досягнення у навчанні»;</a:t>
            </a:r>
            <a:endParaRPr lang="ru-RU" sz="1800" dirty="0"/>
          </a:p>
          <a:p>
            <a:pPr lvl="0"/>
            <a:r>
              <a:rPr lang="uk-UA" sz="1800" dirty="0"/>
              <a:t>5 учнів отримали свідоцтво про базову середню освіту з відзнакою;</a:t>
            </a:r>
            <a:endParaRPr lang="ru-RU" sz="1800" dirty="0"/>
          </a:p>
          <a:p>
            <a:pPr lvl="0"/>
            <a:r>
              <a:rPr lang="uk-UA" sz="1800" dirty="0"/>
              <a:t>6 учнів отримали свідоцтво про повну загальну середню освіту з відзнакою;</a:t>
            </a:r>
            <a:endParaRPr lang="ru-RU" sz="1800" dirty="0"/>
          </a:p>
          <a:p>
            <a:pPr lvl="0"/>
            <a:r>
              <a:rPr lang="uk-UA" sz="1800" dirty="0"/>
              <a:t>46 учнів отримали свідоцтво про повну загальну середню освіту</a:t>
            </a:r>
            <a:r>
              <a:rPr lang="uk-UA" sz="1800" dirty="0" smtClean="0"/>
              <a:t>;</a:t>
            </a:r>
          </a:p>
          <a:p>
            <a:pPr lvl="0"/>
            <a:r>
              <a:rPr lang="uk-UA" sz="1800" dirty="0"/>
              <a:t> </a:t>
            </a:r>
            <a:r>
              <a:rPr lang="uk-UA" sz="1800" dirty="0" smtClean="0"/>
              <a:t>70 </a:t>
            </a:r>
            <a:r>
              <a:rPr lang="uk-UA" sz="1800" dirty="0"/>
              <a:t>учнів отримали свідоцтво про </a:t>
            </a:r>
            <a:r>
              <a:rPr lang="uk-UA" sz="1800" dirty="0" smtClean="0"/>
              <a:t>базову середню </a:t>
            </a:r>
            <a:r>
              <a:rPr lang="uk-UA" sz="1800" dirty="0"/>
              <a:t>освіту</a:t>
            </a:r>
            <a:r>
              <a:rPr lang="uk-UA" sz="1800" dirty="0" smtClean="0"/>
              <a:t>;</a:t>
            </a:r>
            <a:r>
              <a:rPr lang="uk-UA" sz="1800" dirty="0"/>
              <a:t> </a:t>
            </a:r>
            <a:endParaRPr lang="uk-UA" sz="1800" dirty="0" smtClean="0"/>
          </a:p>
          <a:p>
            <a:endParaRPr lang="ru-RU" sz="1800" dirty="0">
              <a:effectLst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55847"/>
            <a:ext cx="8510740" cy="1054394"/>
          </a:xfrm>
        </p:spPr>
        <p:txBody>
          <a:bodyPr/>
          <a:lstStyle/>
          <a:p>
            <a:r>
              <a:rPr lang="uk-UA" sz="19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внутрішнього моніторингу, що передбачає систематичне відстеження та коригування результатів навчання кожного здобувача освіти</a:t>
            </a:r>
            <a:endParaRPr lang="ru-RU" sz="19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743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5159"/>
            <a:ext cx="7776865" cy="1167617"/>
          </a:xfrm>
        </p:spPr>
        <p:txBody>
          <a:bodyPr>
            <a:normAutofit/>
          </a:bodyPr>
          <a:lstStyle/>
          <a:p>
            <a:pPr lvl="0"/>
            <a:r>
              <a:rPr lang="uk-UA" sz="2400" b="1" dirty="0">
                <a:solidFill>
                  <a:schemeClr val="tx1"/>
                </a:solidFill>
              </a:rPr>
              <a:t>Кількісний і якісний склад педагогічних </a:t>
            </a:r>
            <a:r>
              <a:rPr lang="uk-UA" sz="2400" b="1" dirty="0" smtClean="0">
                <a:solidFill>
                  <a:schemeClr val="tx1"/>
                </a:solidFill>
              </a:rPr>
              <a:t>працівників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3500769"/>
            <a:ext cx="73270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2782" y="3272917"/>
            <a:ext cx="73270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3992" y="3189925"/>
            <a:ext cx="73270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116" y="2204864"/>
            <a:ext cx="3951160" cy="4210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 педагогічних працівників </a:t>
            </a:r>
            <a:r>
              <a:rPr lang="uk-UA" sz="2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– </a:t>
            </a:r>
            <a:r>
              <a:rPr lang="uk-UA" sz="2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71 .</a:t>
            </a:r>
          </a:p>
          <a:p>
            <a:r>
              <a:rPr lang="uk-UA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  <a:endParaRPr lang="ru-RU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– 1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 директора -3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 – 52;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вихователів – 4;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педагог-організатор – 1;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– 1;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 - 9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педагогів з вищою освітою – 63,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середньою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спеціальною – 3, бакалавр - 5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2204863"/>
            <a:ext cx="3960440" cy="4210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Якісний склад педагогічного колективу становив: </a:t>
            </a:r>
            <a:endParaRPr lang="uk-UA" sz="2000" b="1" i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вищої категорії –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35;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І категорії –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8;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ІІ категорії – 13; спеціаліст – 3; </a:t>
            </a: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тарифний розряд – 6; </a:t>
            </a: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тарифний розряд – 2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тарифний розряд – 4;   «старший учитель» – 10, </a:t>
            </a: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методист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- 5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682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2880320" cy="5832648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tx1"/>
                </a:solidFill>
              </a:rPr>
              <a:t>МЕТОДИЧНА  проблема </a:t>
            </a:r>
            <a:br>
              <a:rPr lang="uk-UA" sz="2400" b="1" dirty="0" smtClean="0">
                <a:solidFill>
                  <a:schemeClr val="tx1"/>
                </a:solidFill>
              </a:rPr>
            </a:br>
            <a:r>
              <a:rPr lang="uk-UA" sz="2400" b="1" dirty="0">
                <a:solidFill>
                  <a:schemeClr val="tx1"/>
                </a:solidFill>
              </a:rPr>
              <a:t/>
            </a:r>
            <a:br>
              <a:rPr lang="uk-UA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«</a:t>
            </a:r>
            <a:r>
              <a:rPr lang="uk-UA" sz="2400" b="1" dirty="0">
                <a:solidFill>
                  <a:schemeClr val="tx1"/>
                </a:solidFill>
              </a:rPr>
              <a:t>Формування інноваційного освітнього середовища на основі педагогіки партнерства в умовах реалізації </a:t>
            </a:r>
            <a:r>
              <a:rPr lang="uk-UA" sz="2400" b="1" dirty="0" err="1">
                <a:solidFill>
                  <a:schemeClr val="tx1"/>
                </a:solidFill>
              </a:rPr>
              <a:t>компетентнісного</a:t>
            </a:r>
            <a:r>
              <a:rPr lang="uk-UA" sz="2400" b="1" dirty="0">
                <a:solidFill>
                  <a:schemeClr val="tx1"/>
                </a:solidFill>
              </a:rPr>
              <a:t> підходу та принципу </a:t>
            </a:r>
            <a:r>
              <a:rPr lang="uk-UA" sz="2400" b="1" dirty="0" err="1">
                <a:solidFill>
                  <a:schemeClr val="tx1"/>
                </a:solidFill>
              </a:rPr>
              <a:t>дитиноцентризму</a:t>
            </a:r>
            <a:r>
              <a:rPr lang="uk-UA" sz="2400" b="1" dirty="0">
                <a:solidFill>
                  <a:schemeClr val="tx1"/>
                </a:solidFill>
              </a:rPr>
              <a:t>»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34446"/>
            <a:ext cx="5472608" cy="366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2"/>
            <a:ext cx="3744596" cy="249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161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І. ОСВІТНЄ СЕРЕДОВИЩЕ ЗАКЛАДУ </a:t>
            </a:r>
            <a:r>
              <a:rPr lang="uk-UA" b="1" dirty="0" smtClean="0">
                <a:solidFill>
                  <a:schemeClr val="tx1"/>
                </a:solidFill>
              </a:rPr>
              <a:t>ОСВІТИ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492896"/>
            <a:ext cx="2756698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озроблено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дій для всіх учасників освітнього процесу щодо евакуації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492896"/>
            <a:ext cx="2736304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рганізовано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безпечне та безперешкодне пересування по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2492896"/>
            <a:ext cx="2736304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роведена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роз’яснювальна робота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алгоритму дій під час евакуації, повітряних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тривог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922" y="4437112"/>
            <a:ext cx="4156070" cy="11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роводяться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бесіди про правила поводження з вибухонебезпечними предметами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4437112"/>
            <a:ext cx="3528392" cy="11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оденно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здобувачами освіти різного віку повторюються правила поводження під час повітряної тривоги в укритті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629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" indent="0" algn="ctr">
              <a:spcBef>
                <a:spcPts val="0"/>
              </a:spcBef>
              <a:buNone/>
            </a:pP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Більшість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учителів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висококваліфіковані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фахівці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Головною метою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педагогічної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діяльності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є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впровадження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особистісно-орієнтованого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навчання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шляхом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впровадження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новітніх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технологій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методик,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сучасних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інформаційних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засобів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навчання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підвищення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якості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знань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учнів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підвищення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вихованості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учнів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45720" indent="0">
              <a:spcBef>
                <a:spcPts val="0"/>
              </a:spcBef>
              <a:buNone/>
            </a:pP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української мови та літератури, зарубіжної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літератури.</a:t>
            </a:r>
          </a:p>
          <a:p>
            <a:pPr>
              <a:spcBef>
                <a:spcPts val="0"/>
              </a:spcBef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вчителів іноземної мови</a:t>
            </a: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математики, фізики та інформатики</a:t>
            </a: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біології та хімії</a:t>
            </a: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історії та географії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класних керівників    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початкових класів</a:t>
            </a:r>
          </a:p>
          <a:p>
            <a:pPr marL="45720" indent="0"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>
                <a:solidFill>
                  <a:schemeClr val="tx1"/>
                </a:solidFill>
              </a:rPr>
              <a:t>ІІІ. Оцінювання педагогічної діяльності педагогічних </a:t>
            </a:r>
            <a:r>
              <a:rPr lang="uk-UA" sz="2800" b="1" dirty="0" smtClean="0">
                <a:solidFill>
                  <a:schemeClr val="tx1"/>
                </a:solidFill>
              </a:rPr>
              <a:t>працівників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82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916832"/>
            <a:ext cx="5609216" cy="42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87" y="116632"/>
            <a:ext cx="2263026" cy="137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3426"/>
            <a:ext cx="1845315" cy="139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87" y="239456"/>
            <a:ext cx="1863822" cy="140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4912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2708920"/>
            <a:ext cx="8407893" cy="3528392"/>
          </a:xfrm>
        </p:spPr>
        <p:txBody>
          <a:bodyPr>
            <a:normAutofit/>
          </a:bodyPr>
          <a:lstStyle/>
          <a:p>
            <a:r>
              <a:rPr lang="ru-RU" sz="3200" dirty="0"/>
              <a:t>Система </a:t>
            </a:r>
            <a:r>
              <a:rPr lang="ru-RU" sz="3200" dirty="0" err="1"/>
              <a:t>планування</a:t>
            </a:r>
            <a:r>
              <a:rPr lang="ru-RU" sz="3200" dirty="0"/>
              <a:t> та </a:t>
            </a:r>
            <a:r>
              <a:rPr lang="ru-RU" sz="3200" dirty="0" err="1"/>
              <a:t>самооцінювання</a:t>
            </a:r>
            <a:r>
              <a:rPr lang="ru-RU" sz="3200" dirty="0"/>
              <a:t> </a:t>
            </a:r>
            <a:r>
              <a:rPr lang="ru-RU" sz="3200" dirty="0" err="1"/>
              <a:t>якості</a:t>
            </a:r>
            <a:r>
              <a:rPr lang="ru-RU" sz="3200" dirty="0"/>
              <a:t> </a:t>
            </a:r>
            <a:r>
              <a:rPr lang="ru-RU" sz="3200" dirty="0" err="1"/>
              <a:t>освітньої</a:t>
            </a:r>
            <a:r>
              <a:rPr lang="ru-RU" sz="3200" dirty="0"/>
              <a:t> </a:t>
            </a:r>
            <a:r>
              <a:rPr lang="ru-RU" sz="3200" dirty="0" err="1"/>
              <a:t>діяльності</a:t>
            </a:r>
            <a:r>
              <a:rPr lang="ru-RU" sz="3200" dirty="0"/>
              <a:t> закладу </a:t>
            </a:r>
            <a:r>
              <a:rPr lang="ru-RU" sz="3200" dirty="0" err="1" smtClean="0"/>
              <a:t>освіти</a:t>
            </a:r>
            <a:r>
              <a:rPr lang="ru-RU" sz="3200" dirty="0" smtClean="0"/>
              <a:t>.</a:t>
            </a:r>
          </a:p>
          <a:p>
            <a:r>
              <a:rPr lang="ru-RU" sz="3200" dirty="0" err="1"/>
              <a:t>Формування</a:t>
            </a:r>
            <a:r>
              <a:rPr lang="ru-RU" sz="3200" dirty="0"/>
              <a:t> </a:t>
            </a:r>
            <a:r>
              <a:rPr lang="ru-RU" sz="3200" dirty="0" err="1"/>
              <a:t>відносин</a:t>
            </a:r>
            <a:r>
              <a:rPr lang="ru-RU" sz="3200" dirty="0"/>
              <a:t> </a:t>
            </a:r>
            <a:r>
              <a:rPr lang="ru-RU" sz="3200" dirty="0" err="1"/>
              <a:t>довіри</a:t>
            </a:r>
            <a:r>
              <a:rPr lang="ru-RU" sz="3200" dirty="0"/>
              <a:t> та </a:t>
            </a:r>
            <a:r>
              <a:rPr lang="ru-RU" sz="3200" dirty="0" err="1" smtClean="0"/>
              <a:t>прозорості</a:t>
            </a:r>
            <a:r>
              <a:rPr lang="ru-RU" sz="3200" dirty="0" smtClean="0"/>
              <a:t>.</a:t>
            </a:r>
          </a:p>
          <a:p>
            <a:r>
              <a:rPr lang="uk-UA" sz="3200" dirty="0"/>
              <a:t>Фінансово-господарська </a:t>
            </a:r>
            <a:r>
              <a:rPr lang="uk-UA" sz="3200" dirty="0" smtClean="0"/>
              <a:t>діяльність.</a:t>
            </a:r>
            <a:endParaRPr lang="ru-RU" sz="32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chemeClr val="tx1"/>
                </a:solidFill>
              </a:rPr>
              <a:t>І</a:t>
            </a:r>
            <a:r>
              <a:rPr lang="en-US" sz="2800" b="1" dirty="0">
                <a:solidFill>
                  <a:schemeClr val="tx1"/>
                </a:solidFill>
              </a:rPr>
              <a:t>V</a:t>
            </a:r>
            <a:r>
              <a:rPr lang="uk-UA" sz="2800" b="1" dirty="0">
                <a:solidFill>
                  <a:schemeClr val="tx1"/>
                </a:solidFill>
              </a:rPr>
              <a:t>.Управлінські процеси закладу освіти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31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Объект 2"/>
          <p:cNvSpPr txBox="1">
            <a:spLocks/>
          </p:cNvSpPr>
          <p:nvPr/>
        </p:nvSpPr>
        <p:spPr>
          <a:xfrm>
            <a:off x="107504" y="838980"/>
            <a:ext cx="9036496" cy="60964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uk-UA" smtClean="0"/>
              <a:t> </a:t>
            </a:r>
            <a:endParaRPr lang="ru-RU" dirty="0"/>
          </a:p>
        </p:txBody>
      </p:sp>
      <p:sp>
        <p:nvSpPr>
          <p:cNvPr id="46" name="Объект 2"/>
          <p:cNvSpPr txBox="1">
            <a:spLocks/>
          </p:cNvSpPr>
          <p:nvPr/>
        </p:nvSpPr>
        <p:spPr>
          <a:xfrm>
            <a:off x="259904" y="991380"/>
            <a:ext cx="9036496" cy="60964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uk-UA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5" y="116632"/>
            <a:ext cx="892899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4450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936663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81260" cy="1054394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ПЕДАГОГІЧНА РАДА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886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pPr lvl="0" algn="just"/>
            <a:endParaRPr lang="ru-RU" sz="1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FFFF00"/>
                </a:solidFill>
              </a:rPr>
              <a:t>Завдання</a:t>
            </a:r>
            <a:r>
              <a:rPr lang="ru-RU" sz="3600" b="1" dirty="0" smtClean="0">
                <a:solidFill>
                  <a:srgbClr val="FFFF00"/>
                </a:solidFill>
              </a:rPr>
              <a:t> на 2026-2027 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err="1" smtClean="0">
                <a:solidFill>
                  <a:srgbClr val="FFFF00"/>
                </a:solidFill>
              </a:rPr>
              <a:t>навчальний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uk-UA" sz="3600" b="1" dirty="0" smtClean="0">
                <a:solidFill>
                  <a:srgbClr val="FFFF00"/>
                </a:solidFill>
              </a:rPr>
              <a:t>рік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72816"/>
            <a:ext cx="8784976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створення безпечного комфортного освітнього середовища;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підвищення якості освітніх послуг;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підвищення результативності роботи з обдарованими дітьми;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створення цілісної системи моніторингу освітнього процесу;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покращення матеріально-технічної бази навчальних кабінетів;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повна реалізація основних принципів, закладених Новою українською школою, у </a:t>
            </a:r>
            <a:r>
              <a:rPr lang="uk-UA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5-9 класах.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Створення </a:t>
            </a: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умов для професійного самовизначення учнів шляхом організації системи профорієнтаційної роботи, </a:t>
            </a:r>
            <a:r>
              <a:rPr lang="uk-UA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допрофільної</a:t>
            </a: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підготовки та профільного навчання.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Забезпечення інформаційної відкритості освітнього середовища школи з метою залучення партнерів соціуму для оновлення інфраструктури і змісту освітнього процесу. 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Проведення  </a:t>
            </a:r>
            <a:r>
              <a:rPr lang="uk-UA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антибулінгової</a:t>
            </a: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політики.</a:t>
            </a:r>
            <a:endParaRPr lang="ru-RU" sz="14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93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/>
              <a:t>Дякую</a:t>
            </a:r>
            <a:r>
              <a:rPr lang="ru-RU" sz="4000" b="1" dirty="0" smtClean="0"/>
              <a:t> </a:t>
            </a:r>
            <a:r>
              <a:rPr lang="ru-RU" sz="4000" b="1" dirty="0"/>
              <a:t>за </a:t>
            </a:r>
            <a:r>
              <a:rPr lang="ru-RU" sz="4000" b="1" dirty="0" err="1"/>
              <a:t>довіру</a:t>
            </a:r>
            <a:r>
              <a:rPr lang="ru-RU" sz="4000" b="1" dirty="0"/>
              <a:t>, партнерство та </a:t>
            </a:r>
            <a:r>
              <a:rPr lang="ru-RU" sz="4000" b="1" dirty="0" err="1"/>
              <a:t>стійкість</a:t>
            </a:r>
            <a:r>
              <a:rPr lang="ru-RU" sz="4000" b="1" dirty="0" smtClean="0"/>
              <a:t>!</a:t>
            </a:r>
          </a:p>
          <a:p>
            <a:pPr marL="0" indent="0" algn="ctr">
              <a:buNone/>
            </a:pPr>
            <a:endParaRPr lang="ru-RU" sz="4000" b="1" dirty="0"/>
          </a:p>
          <a:p>
            <a:pPr marL="0" indent="0" algn="ctr">
              <a:buNone/>
            </a:pPr>
            <a:r>
              <a:rPr lang="ru-RU" sz="4000" b="1" dirty="0" smtClean="0"/>
              <a:t>Разом </a:t>
            </a:r>
            <a:r>
              <a:rPr lang="ru-RU" sz="4000" b="1" dirty="0"/>
              <a:t>до </a:t>
            </a:r>
            <a:r>
              <a:rPr lang="ru-RU" sz="4000" b="1" dirty="0" err="1"/>
              <a:t>нових</a:t>
            </a:r>
            <a:r>
              <a:rPr lang="ru-RU" sz="4000" b="1" dirty="0"/>
              <a:t> </a:t>
            </a:r>
            <a:r>
              <a:rPr lang="ru-RU" sz="4000" b="1" dirty="0" err="1"/>
              <a:t>успіхів</a:t>
            </a:r>
            <a:r>
              <a:rPr lang="ru-RU" sz="4000" b="1" dirty="0"/>
              <a:t> у новому </a:t>
            </a:r>
            <a:r>
              <a:rPr lang="ru-RU" sz="4000" b="1" dirty="0" err="1"/>
              <a:t>навчальному</a:t>
            </a:r>
            <a:r>
              <a:rPr lang="ru-RU" sz="4000" b="1" dirty="0"/>
              <a:t> </a:t>
            </a:r>
            <a:r>
              <a:rPr lang="ru-RU" sz="4000" b="1" dirty="0" err="1"/>
              <a:t>році</a:t>
            </a:r>
            <a:r>
              <a:rPr lang="ru-RU" sz="4000" b="1" dirty="0" smtClean="0"/>
              <a:t>!</a:t>
            </a:r>
            <a:endParaRPr lang="ru-RU" sz="4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Минулий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рік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</a:t>
            </a:r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досвід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Наступний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рік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— </a:t>
            </a:r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нові</a:t>
            </a:r>
            <a:r>
              <a:rPr lang="ru-RU" sz="3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можливості</a:t>
            </a:r>
            <a:r>
              <a:rPr lang="ru-RU" sz="36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351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Забезпечення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комфортних</a:t>
            </a:r>
            <a:r>
              <a:rPr lang="ru-RU" b="1" dirty="0">
                <a:solidFill>
                  <a:srgbClr val="FFFF00"/>
                </a:solidFill>
              </a:rPr>
              <a:t> і </a:t>
            </a:r>
            <a:r>
              <a:rPr lang="ru-RU" b="1" dirty="0" err="1">
                <a:solidFill>
                  <a:srgbClr val="FFFF00"/>
                </a:solidFill>
              </a:rPr>
              <a:t>безпечних</a:t>
            </a:r>
            <a:r>
              <a:rPr lang="ru-RU" b="1" dirty="0">
                <a:solidFill>
                  <a:srgbClr val="FFFF00"/>
                </a:solidFill>
              </a:rPr>
              <a:t> умов </a:t>
            </a:r>
            <a:r>
              <a:rPr lang="ru-RU" b="1" dirty="0" err="1">
                <a:solidFill>
                  <a:srgbClr val="FFFF00"/>
                </a:solidFill>
              </a:rPr>
              <a:t>навчання</a:t>
            </a:r>
            <a:r>
              <a:rPr lang="ru-RU" b="1" dirty="0">
                <a:solidFill>
                  <a:srgbClr val="FFFF00"/>
                </a:solidFill>
              </a:rPr>
              <a:t> і </a:t>
            </a:r>
            <a:r>
              <a:rPr lang="ru-RU" b="1" dirty="0" err="1">
                <a:solidFill>
                  <a:srgbClr val="FFFF00"/>
                </a:solidFill>
              </a:rPr>
              <a:t>праці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982" y="1818956"/>
            <a:ext cx="8352928" cy="466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0" y="3429000"/>
            <a:ext cx="3016007" cy="269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179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2" y="188640"/>
            <a:ext cx="4497450" cy="328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976" y="3629995"/>
            <a:ext cx="4135781" cy="310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3" y="3573016"/>
            <a:ext cx="429429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48" y="188640"/>
            <a:ext cx="4269439" cy="347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02" y="1988840"/>
            <a:ext cx="3387812" cy="25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8869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err="1">
                <a:solidFill>
                  <a:srgbClr val="FFFF00"/>
                </a:solidFill>
              </a:rPr>
              <a:t>Створення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освітнього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середовища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вільного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від</a:t>
            </a:r>
            <a:r>
              <a:rPr lang="ru-RU" sz="2800" b="1" dirty="0">
                <a:solidFill>
                  <a:srgbClr val="FFFF00"/>
                </a:solidFill>
              </a:rPr>
              <a:t> будь-</a:t>
            </a:r>
            <a:r>
              <a:rPr lang="ru-RU" sz="2800" b="1" dirty="0" err="1">
                <a:solidFill>
                  <a:srgbClr val="FFFF00"/>
                </a:solidFill>
              </a:rPr>
              <a:t>яких</a:t>
            </a:r>
            <a:r>
              <a:rPr lang="ru-RU" sz="2800" b="1" dirty="0">
                <a:solidFill>
                  <a:srgbClr val="FFFF00"/>
                </a:solidFill>
              </a:rPr>
              <a:t> форм </a:t>
            </a:r>
            <a:r>
              <a:rPr lang="ru-RU" sz="2800" b="1" dirty="0" err="1">
                <a:solidFill>
                  <a:srgbClr val="FFFF00"/>
                </a:solidFill>
              </a:rPr>
              <a:t>насильства</a:t>
            </a:r>
            <a:r>
              <a:rPr lang="ru-RU" sz="2800" b="1" dirty="0">
                <a:solidFill>
                  <a:srgbClr val="FFFF00"/>
                </a:solidFill>
              </a:rPr>
              <a:t> та </a:t>
            </a:r>
            <a:r>
              <a:rPr lang="ru-RU" sz="2800" b="1" dirty="0" err="1">
                <a:solidFill>
                  <a:srgbClr val="FFFF00"/>
                </a:solidFill>
              </a:rPr>
              <a:t>дискримінації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r="6460"/>
          <a:stretch/>
        </p:blipFill>
        <p:spPr>
          <a:xfrm>
            <a:off x="4231839" y="1594707"/>
            <a:ext cx="4487213" cy="4581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3864850" cy="2901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1" y="3933056"/>
            <a:ext cx="3607937" cy="2708920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1043608" y="5677072"/>
            <a:ext cx="2952329" cy="73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FFFF00"/>
                </a:solidFill>
              </a:rPr>
              <a:t>16 </a:t>
            </a:r>
            <a:r>
              <a:rPr lang="ru-RU" sz="2800" b="1" dirty="0" err="1" smtClean="0">
                <a:solidFill>
                  <a:srgbClr val="FFFF00"/>
                </a:solidFill>
              </a:rPr>
              <a:t>днів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проти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насилля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98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3902969" cy="2719890"/>
          </a:xfrm>
        </p:spPr>
        <p:txBody>
          <a:bodyPr>
            <a:normAutofit fontScale="85000" lnSpcReduction="20000"/>
          </a:bodyPr>
          <a:lstStyle/>
          <a:p>
            <a:pPr marL="45720" indent="0">
              <a:spcBef>
                <a:spcPts val="100"/>
              </a:spcBef>
              <a:buNone/>
            </a:pPr>
            <a:r>
              <a:rPr lang="uk-UA" alt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учнів з особливими</a:t>
            </a:r>
            <a:endParaRPr lang="uk-UA" alt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uk-UA" alt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освітніми </a:t>
            </a: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потребами створено 9 класів з </a:t>
            </a:r>
            <a:r>
              <a:rPr lang="uk-UA" alt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інклюзивною формою</a:t>
            </a:r>
            <a:endParaRPr lang="uk-UA" alt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(15 учнів)</a:t>
            </a:r>
          </a:p>
          <a:p>
            <a:pPr marL="45720" indent="0">
              <a:buNone/>
            </a:pP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>
              <a:buNone/>
            </a:pP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індивідуальній  формі  навчання (педагогічний патронаж) навчалися 5 учнів</a:t>
            </a:r>
            <a:endParaRPr lang="uk-UA" altLang="uk-UA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1260" cy="1221601"/>
          </a:xfrm>
        </p:spPr>
        <p:txBody>
          <a:bodyPr/>
          <a:lstStyle/>
          <a:p>
            <a:r>
              <a:rPr lang="ru-RU" sz="2400" b="1" dirty="0" err="1">
                <a:solidFill>
                  <a:srgbClr val="FFFF00"/>
                </a:solidFill>
              </a:rPr>
              <a:t>Формування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інклюзивного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розвивального</a:t>
            </a:r>
            <a:r>
              <a:rPr lang="ru-RU" sz="2400" b="1" dirty="0">
                <a:solidFill>
                  <a:srgbClr val="FFFF00"/>
                </a:solidFill>
              </a:rPr>
              <a:t> та </a:t>
            </a:r>
            <a:r>
              <a:rPr lang="ru-RU" sz="2400" b="1" dirty="0" err="1">
                <a:solidFill>
                  <a:srgbClr val="FFFF00"/>
                </a:solidFill>
              </a:rPr>
              <a:t>мотивуючого</a:t>
            </a:r>
            <a:r>
              <a:rPr lang="ru-RU" sz="2400" b="1" dirty="0">
                <a:solidFill>
                  <a:srgbClr val="FFFF00"/>
                </a:solidFill>
              </a:rPr>
              <a:t> до </a:t>
            </a:r>
            <a:r>
              <a:rPr lang="ru-RU" sz="2400" b="1" dirty="0" err="1">
                <a:solidFill>
                  <a:srgbClr val="FFFF00"/>
                </a:solidFill>
              </a:rPr>
              <a:t>навчання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освітнього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простору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objec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36446"/>
            <a:ext cx="1576702" cy="1715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objec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149080"/>
            <a:ext cx="1782862" cy="1782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4716016" y="2348880"/>
            <a:ext cx="3758953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"/>
              </a:spcBef>
              <a:buNone/>
              <a:tabLst>
                <a:tab pos="1025525" algn="l"/>
              </a:tabLst>
            </a:pPr>
            <a:r>
              <a:rPr lang="uk-UA" altLang="uk-UA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Екстернатна</a:t>
            </a:r>
            <a:r>
              <a:rPr lang="uk-UA" altLang="uk-UA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здобуття освіти – 8</a:t>
            </a:r>
            <a:r>
              <a:rPr lang="uk-UA" alt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</a:p>
          <a:p>
            <a:pPr marL="45720" indent="0">
              <a:buNone/>
            </a:pP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93096"/>
            <a:ext cx="3744416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8882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День волонтера, День ЦО, День </a:t>
            </a:r>
            <a:r>
              <a:rPr lang="ru-RU" sz="2800" b="1" dirty="0" err="1" smtClean="0">
                <a:solidFill>
                  <a:srgbClr val="FFFF00"/>
                </a:solidFill>
              </a:rPr>
              <a:t>Безпеки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дорожнього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руху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160240" cy="2276872"/>
          </a:xfrm>
          <a:prstGeom prst="rect">
            <a:avLst/>
          </a:prstGeom>
        </p:spPr>
      </p:pic>
      <p:pic>
        <p:nvPicPr>
          <p:cNvPr id="3074" name="Picture 2" descr="https://lh3.googleusercontent.com/pw/AP1GczONWaNx75fJKBr7BX0VSIMkBqQiJdZsqCrdGDhcFAXZAn7FGLwW-QjEovBMla9sW5SsUkWbT3ub8SkUFagXdVJDstxKLtoXBL6SetnwIaKz0UtwyACi2UqkTMWbV2R9GcHAFf73uYqNii3YfkiscNMh=w1216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74" y="1268760"/>
            <a:ext cx="2592287" cy="24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w/AP1GczP06vD-Rck8UowNpzyA3y07jSMvSuYy30Q-n6yatWLWqJGRy88xCl1I2d4liOt0v0Zolp_DwJAU9k3hylHyF9Qo0V8MNxhRLpDxI2fIlK5WNBfiBbIhM-_n774R_qkxIgNESuTfylO_0_G_IZ1MTTUG=w1216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" y="3875948"/>
            <a:ext cx="4104456" cy="27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pw/AP1GczO7NSpYmeCXc5P1VNzJj88pZ75OnIh-H0xMYTftLO9Ke2XJmlRrpenxPI6yohQIaLathqniffAebsE85s6wGA97VJlguf5ucz-Iwvn3qggv8uhy7K76FVM74wL80BUQbF-joh01UKQdCUGXZ07hxVvI=w1618-h913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40" y="1484784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3.googleusercontent.com/pw/AP1GczPceoSxOAdOuKOdUktHoHztdz6gU8sBz2Wp12TSt-DwGE3uCZ30KWG2O5_S5tqwD_M2uBPMZHYkTu2jLo8UIK7rGbo2XOjruCfhIPG2rC-Vw-uN61C7BuhsVy53qzETC6bwarB6PzBPLVYHacTQFKlI=w1618-h913-s-no-gm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41" y="4005064"/>
            <a:ext cx="3722973" cy="27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29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P1GczNnSNfWs0ECAxty8ZgVcKKPc6rpMLiN6GFJL406kby5edykRF2p2ZyBwH9KZqQj-4tERnzIv8ierjqGd4XhqxI5mczVbQEfRdan6D_kz0DDzawVlXai7EFyToOMM7fnVMCfS-H8cgdgn-Dz-2Xfzq8=w1368-h913-s-no-gm?authuse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/>
          <a:stretch/>
        </p:blipFill>
        <p:spPr bwMode="auto">
          <a:xfrm>
            <a:off x="251520" y="1510849"/>
            <a:ext cx="2880320" cy="21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457200" y="260648"/>
            <a:ext cx="8229600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b="1" dirty="0" err="1" smtClean="0">
                <a:solidFill>
                  <a:srgbClr val="FFFF00"/>
                </a:solidFill>
              </a:rPr>
              <a:t>Традиційні</a:t>
            </a:r>
            <a:r>
              <a:rPr lang="ru-RU" sz="2800" b="1" dirty="0" smtClean="0">
                <a:solidFill>
                  <a:srgbClr val="FFFF00"/>
                </a:solidFill>
              </a:rPr>
              <a:t> свята та заходи: Свято </a:t>
            </a:r>
            <a:r>
              <a:rPr lang="ru-RU" sz="2800" b="1" dirty="0" err="1" smtClean="0">
                <a:solidFill>
                  <a:srgbClr val="FFFF00"/>
                </a:solidFill>
              </a:rPr>
              <a:t>Першого</a:t>
            </a:r>
            <a:r>
              <a:rPr lang="ru-RU" sz="2800" b="1" dirty="0" smtClean="0">
                <a:solidFill>
                  <a:srgbClr val="FFFF00"/>
                </a:solidFill>
              </a:rPr>
              <a:t> та       </a:t>
            </a:r>
            <a:r>
              <a:rPr lang="ru-RU" sz="2800" b="1" dirty="0" err="1" smtClean="0">
                <a:solidFill>
                  <a:srgbClr val="FFFF00"/>
                </a:solidFill>
              </a:rPr>
              <a:t>Останнього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дзвоника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s://lh3.googleusercontent.com/pw/AP1GczPxG5wieux2bb-m5KlbqSvw4zhliOWElLc3jHk2L9clQJqh2XxvzgSbS76314J7EfQHtJzJIMLgvJx_NlD13d1mcHHX5D8Cz661MRPk9i-UH4wK9nrKS2codMdUpXhackfQqDtT1QgYSLDRzC5nxRk=w1368-h913-s-no-gm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75758"/>
            <a:ext cx="27466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pw/AP1GczMrEkIHfuO2mC-TUpJozO3Va7u-i2nLH74f3PwkOqYYp_b_QWHFO0SzCT_9LjPMokdNL4bUz0AXw_mdKUa6JZYuEkDCXHRtzmXxY5hapTVG62W48qdec47wTG7i3zDMJqmbjNs1vj9ug20nXgGX_zEZ=w1368-h913-s-no-gm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068451" cy="27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pw/AP1GczMU8WdYqTEfQtDQAQUaKdi_Kaxr4c7RWMNl4vs4-j3nLA51464gXvfBoXuQ_xSGprekLoLub1Hni_7e8e_FUZK76SVdelW-C2xFEy4Ou8tOSPqcgmOuVMqowDv1zr9Odqkx89us_yjBrveC17HAg7zF=w1368-h913-s-no-gm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96" y="3861048"/>
            <a:ext cx="392446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pw/AP1GczPz2JnstZ5zIej7XPEHnHEytCfoAuWUuYNxZ8XjQufUfGei7eTNgRQmxGPh53SylRYdbUHjd16mayUGbFqm7om5BkRAQJOKf3tduJeHYuyyA1etBSW57YoC4rCGBOhfGkWRQ575Pnyfbs8vEPbgG5Wm=w1368-h913-s-no-gm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71" y="1308314"/>
            <a:ext cx="2838381" cy="21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063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ідкритий урок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исьмо Головач">
  <a:themeElements>
    <a:clrScheme name="Письмо Головач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Письмо Головач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сьмо Головач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Відкритий урок</Template>
  <TotalTime>3471</TotalTime>
  <Words>756</Words>
  <Application>Microsoft Office PowerPoint</Application>
  <PresentationFormat>Экран (4:3)</PresentationFormat>
  <Paragraphs>132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Відкритий урок</vt:lpstr>
      <vt:lpstr>Письмо Головач</vt:lpstr>
      <vt:lpstr>Волна</vt:lpstr>
      <vt:lpstr>Презентация PowerPoint</vt:lpstr>
      <vt:lpstr>Внутрішня система  забезпечення якості освіти</vt:lpstr>
      <vt:lpstr>І. ОСВІТНЄ СЕРЕДОВИЩЕ ЗАКЛАДУ ОСВІТИ</vt:lpstr>
      <vt:lpstr>Забезпечення комфортних і безпечних умов навчання і праці</vt:lpstr>
      <vt:lpstr>Презентация PowerPoint</vt:lpstr>
      <vt:lpstr>Створення освітнього середовища, вільного від будь-яких форм насильства та дискримінації</vt:lpstr>
      <vt:lpstr>Формування інклюзивного, розвивального та мотивуючого до навчання освітнього простору</vt:lpstr>
      <vt:lpstr>День волонтера, День ЦО, День Безпеки дорожнього руху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Благодійний ярмарок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Бібліотека як простір інформаційної взаємодії та соціально-культурної  комунікації учасників освітнього процесу</vt:lpstr>
      <vt:lpstr>Забезпеченість комп’ютерною технікою</vt:lpstr>
      <vt:lpstr>ІІ. Система оцінювання здобувачів освіти</vt:lpstr>
      <vt:lpstr>Структура контингенту учнів  Чинадіївського ЗЗСО І-ІІІ ст. у 2025-2026 н.р.</vt:lpstr>
      <vt:lpstr>Застосування внутрішнього моніторингу, що передбачає систематичне відстеження та коригування результатів навчання кожного здобувача освіти</vt:lpstr>
      <vt:lpstr>Кількісний і якісний склад педагогічних працівників</vt:lpstr>
      <vt:lpstr>МЕТОДИЧНА  проблема   «Формування інноваційного освітнього середовища на основі педагогіки партнерства в умовах реалізації компетентнісного підходу та принципу дитиноцентризму» </vt:lpstr>
      <vt:lpstr>ІІІ. Оцінювання педагогічної діяльності педагогічних працівників</vt:lpstr>
      <vt:lpstr>Презентация PowerPoint</vt:lpstr>
      <vt:lpstr>ІV.Управлінські процеси закладу освіти</vt:lpstr>
      <vt:lpstr>Презентация PowerPoint</vt:lpstr>
      <vt:lpstr>ПЕДАГОГІЧНА РАДА</vt:lpstr>
      <vt:lpstr>Завдання на 2026-2027  навчальний рік</vt:lpstr>
      <vt:lpstr>Минулий рік — це досвід. Наступний рік — це нові можливості.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Acer</cp:lastModifiedBy>
  <cp:revision>215</cp:revision>
  <dcterms:created xsi:type="dcterms:W3CDTF">2013-05-28T06:56:38Z</dcterms:created>
  <dcterms:modified xsi:type="dcterms:W3CDTF">2026-06-19T10:07:16Z</dcterms:modified>
</cp:coreProperties>
</file>